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7"/>
  </p:notesMasterIdLst>
  <p:sldIdLst>
    <p:sldId id="256" r:id="rId2"/>
    <p:sldId id="267" r:id="rId3"/>
    <p:sldId id="258" r:id="rId4"/>
    <p:sldId id="264" r:id="rId5"/>
    <p:sldId id="265" r:id="rId6"/>
    <p:sldId id="268" r:id="rId7"/>
    <p:sldId id="272" r:id="rId8"/>
    <p:sldId id="278" r:id="rId9"/>
    <p:sldId id="275" r:id="rId10"/>
    <p:sldId id="277" r:id="rId11"/>
    <p:sldId id="259" r:id="rId12"/>
    <p:sldId id="262" r:id="rId13"/>
    <p:sldId id="260" r:id="rId14"/>
    <p:sldId id="26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9FF9A5-3AC2-E75B-5735-9A9BBA16E9B7}" name="Sruti S" initials="SS" userId="S::srutis@uw.edu::0970c33f-67d4-4317-a354-d226913791c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4E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E9C267-7598-47B3-BE5F-822AC0FC5C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CE051B-DF55-4766-B980-A71F4B315B07}">
      <dgm:prSet/>
      <dgm:spPr/>
      <dgm:t>
        <a:bodyPr/>
        <a:lstStyle/>
        <a:p>
          <a:pPr>
            <a:lnSpc>
              <a:spcPct val="100000"/>
            </a:lnSpc>
          </a:pPr>
          <a:r>
            <a:rPr lang="en-US"/>
            <a:t>Founded in 2011, a pure play retailer in the pet industry</a:t>
          </a:r>
        </a:p>
      </dgm:t>
    </dgm:pt>
    <dgm:pt modelId="{7AD921C4-5E19-4D05-8FA8-FADA0DB05746}" type="parTrans" cxnId="{C37E049D-E959-4C76-8C2C-920BD5EF0E0C}">
      <dgm:prSet/>
      <dgm:spPr/>
      <dgm:t>
        <a:bodyPr/>
        <a:lstStyle/>
        <a:p>
          <a:endParaRPr lang="en-US"/>
        </a:p>
      </dgm:t>
    </dgm:pt>
    <dgm:pt modelId="{4169F1E0-DDA5-4960-BBDD-FC405F02B35E}" type="sibTrans" cxnId="{C37E049D-E959-4C76-8C2C-920BD5EF0E0C}">
      <dgm:prSet/>
      <dgm:spPr/>
      <dgm:t>
        <a:bodyPr/>
        <a:lstStyle/>
        <a:p>
          <a:endParaRPr lang="en-US"/>
        </a:p>
      </dgm:t>
    </dgm:pt>
    <dgm:pt modelId="{9AC5190F-D385-4DD4-B6AD-9A0F8EBD4612}">
      <dgm:prSet/>
      <dgm:spPr/>
      <dgm:t>
        <a:bodyPr/>
        <a:lstStyle/>
        <a:p>
          <a:pPr>
            <a:lnSpc>
              <a:spcPct val="100000"/>
            </a:lnSpc>
          </a:pPr>
          <a:r>
            <a:rPr lang="en-US"/>
            <a:t>Wide range of pet products: 3500+ brands</a:t>
          </a:r>
        </a:p>
      </dgm:t>
    </dgm:pt>
    <dgm:pt modelId="{87BCFC35-88B1-4EF1-B24D-7D8711B8F19F}" type="parTrans" cxnId="{32046175-424F-402F-94EF-83F9A938354E}">
      <dgm:prSet/>
      <dgm:spPr/>
      <dgm:t>
        <a:bodyPr/>
        <a:lstStyle/>
        <a:p>
          <a:endParaRPr lang="en-US"/>
        </a:p>
      </dgm:t>
    </dgm:pt>
    <dgm:pt modelId="{4068F634-E24C-43EF-AD17-9E176F678F5B}" type="sibTrans" cxnId="{32046175-424F-402F-94EF-83F9A938354E}">
      <dgm:prSet/>
      <dgm:spPr/>
      <dgm:t>
        <a:bodyPr/>
        <a:lstStyle/>
        <a:p>
          <a:endParaRPr lang="en-US"/>
        </a:p>
      </dgm:t>
    </dgm:pt>
    <dgm:pt modelId="{D86ECF48-5991-4DB3-A070-6C13896CF209}">
      <dgm:prSet/>
      <dgm:spPr/>
      <dgm:t>
        <a:bodyPr/>
        <a:lstStyle/>
        <a:p>
          <a:pPr>
            <a:lnSpc>
              <a:spcPct val="100000"/>
            </a:lnSpc>
          </a:pPr>
          <a:r>
            <a:rPr lang="en-US"/>
            <a:t>The WOW customer service experience</a:t>
          </a:r>
        </a:p>
      </dgm:t>
    </dgm:pt>
    <dgm:pt modelId="{B51DE74B-3CA6-4BFF-B6D4-496A0CE6116A}" type="parTrans" cxnId="{E7920651-C606-49DF-A032-C6D2472FB10A}">
      <dgm:prSet/>
      <dgm:spPr/>
      <dgm:t>
        <a:bodyPr/>
        <a:lstStyle/>
        <a:p>
          <a:endParaRPr lang="en-US"/>
        </a:p>
      </dgm:t>
    </dgm:pt>
    <dgm:pt modelId="{B4BE299E-B9F9-4D4C-A6E7-465E9F7D3E18}" type="sibTrans" cxnId="{E7920651-C606-49DF-A032-C6D2472FB10A}">
      <dgm:prSet/>
      <dgm:spPr/>
      <dgm:t>
        <a:bodyPr/>
        <a:lstStyle/>
        <a:p>
          <a:endParaRPr lang="en-US"/>
        </a:p>
      </dgm:t>
    </dgm:pt>
    <dgm:pt modelId="{2F3C655C-3E22-40FE-8319-4D9758C42CC2}" type="pres">
      <dgm:prSet presAssocID="{B6E9C267-7598-47B3-BE5F-822AC0FC5C06}" presName="root" presStyleCnt="0">
        <dgm:presLayoutVars>
          <dgm:dir/>
          <dgm:resizeHandles val="exact"/>
        </dgm:presLayoutVars>
      </dgm:prSet>
      <dgm:spPr/>
    </dgm:pt>
    <dgm:pt modelId="{E9C2317A-9D96-492A-BFD6-725C4C8044E1}" type="pres">
      <dgm:prSet presAssocID="{74CE051B-DF55-4766-B980-A71F4B315B07}" presName="compNode" presStyleCnt="0"/>
      <dgm:spPr/>
    </dgm:pt>
    <dgm:pt modelId="{EB6499F5-9B79-4FC6-887D-166CEB585804}" type="pres">
      <dgm:prSet presAssocID="{74CE051B-DF55-4766-B980-A71F4B315B07}" presName="bgRect" presStyleLbl="bgShp" presStyleIdx="0" presStyleCnt="3"/>
      <dgm:spPr/>
    </dgm:pt>
    <dgm:pt modelId="{DEA7EB51-E399-46CB-82B4-AD65B4891AD5}" type="pres">
      <dgm:prSet presAssocID="{74CE051B-DF55-4766-B980-A71F4B315B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00D10DC5-310A-4E34-AD07-EF33BF573414}" type="pres">
      <dgm:prSet presAssocID="{74CE051B-DF55-4766-B980-A71F4B315B07}" presName="spaceRect" presStyleCnt="0"/>
      <dgm:spPr/>
    </dgm:pt>
    <dgm:pt modelId="{A3D4690C-E476-4E51-B262-0F300A1A6FD2}" type="pres">
      <dgm:prSet presAssocID="{74CE051B-DF55-4766-B980-A71F4B315B07}" presName="parTx" presStyleLbl="revTx" presStyleIdx="0" presStyleCnt="3">
        <dgm:presLayoutVars>
          <dgm:chMax val="0"/>
          <dgm:chPref val="0"/>
        </dgm:presLayoutVars>
      </dgm:prSet>
      <dgm:spPr/>
    </dgm:pt>
    <dgm:pt modelId="{6BD7FE37-C9BC-45A4-AB19-5AACA1EB7FE4}" type="pres">
      <dgm:prSet presAssocID="{4169F1E0-DDA5-4960-BBDD-FC405F02B35E}" presName="sibTrans" presStyleCnt="0"/>
      <dgm:spPr/>
    </dgm:pt>
    <dgm:pt modelId="{CA300FD6-EC50-47C3-BF96-B913D766DCBF}" type="pres">
      <dgm:prSet presAssocID="{9AC5190F-D385-4DD4-B6AD-9A0F8EBD4612}" presName="compNode" presStyleCnt="0"/>
      <dgm:spPr/>
    </dgm:pt>
    <dgm:pt modelId="{FBD3671D-EA51-458A-9AAD-ECD2CC30C1CF}" type="pres">
      <dgm:prSet presAssocID="{9AC5190F-D385-4DD4-B6AD-9A0F8EBD4612}" presName="bgRect" presStyleLbl="bgShp" presStyleIdx="1" presStyleCnt="3" custLinFactNeighborX="1294" custLinFactNeighborY="-322"/>
      <dgm:spPr/>
    </dgm:pt>
    <dgm:pt modelId="{1B29E988-BEF0-48FB-A37C-2B0819A3008B}" type="pres">
      <dgm:prSet presAssocID="{9AC5190F-D385-4DD4-B6AD-9A0F8EBD46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g"/>
        </a:ext>
      </dgm:extLst>
    </dgm:pt>
    <dgm:pt modelId="{B4282A9E-1069-4C3C-B2C8-CFB9922B2919}" type="pres">
      <dgm:prSet presAssocID="{9AC5190F-D385-4DD4-B6AD-9A0F8EBD4612}" presName="spaceRect" presStyleCnt="0"/>
      <dgm:spPr/>
    </dgm:pt>
    <dgm:pt modelId="{E5EE968E-17AF-40F2-A785-08A1CB18A55D}" type="pres">
      <dgm:prSet presAssocID="{9AC5190F-D385-4DD4-B6AD-9A0F8EBD4612}" presName="parTx" presStyleLbl="revTx" presStyleIdx="1" presStyleCnt="3">
        <dgm:presLayoutVars>
          <dgm:chMax val="0"/>
          <dgm:chPref val="0"/>
        </dgm:presLayoutVars>
      </dgm:prSet>
      <dgm:spPr/>
    </dgm:pt>
    <dgm:pt modelId="{3C23968F-396C-4A3A-B96E-549A1EF41B1F}" type="pres">
      <dgm:prSet presAssocID="{4068F634-E24C-43EF-AD17-9E176F678F5B}" presName="sibTrans" presStyleCnt="0"/>
      <dgm:spPr/>
    </dgm:pt>
    <dgm:pt modelId="{97815470-475F-4B8C-91A2-4B0792C6CBC0}" type="pres">
      <dgm:prSet presAssocID="{D86ECF48-5991-4DB3-A070-6C13896CF209}" presName="compNode" presStyleCnt="0"/>
      <dgm:spPr/>
    </dgm:pt>
    <dgm:pt modelId="{AE0D25B5-6BD7-48D4-96A3-D0968DB6F0DE}" type="pres">
      <dgm:prSet presAssocID="{D86ECF48-5991-4DB3-A070-6C13896CF209}" presName="bgRect" presStyleLbl="bgShp" presStyleIdx="2" presStyleCnt="3"/>
      <dgm:spPr/>
    </dgm:pt>
    <dgm:pt modelId="{93EA636C-9C88-4B64-8B98-9EB9CC05AE07}" type="pres">
      <dgm:prSet presAssocID="{D86ECF48-5991-4DB3-A070-6C13896CF2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ADE53F07-F6D4-4C60-BC03-DB76A3332DCE}" type="pres">
      <dgm:prSet presAssocID="{D86ECF48-5991-4DB3-A070-6C13896CF209}" presName="spaceRect" presStyleCnt="0"/>
      <dgm:spPr/>
    </dgm:pt>
    <dgm:pt modelId="{7A775E77-4273-4A98-AC4B-F2D8C388A3A5}" type="pres">
      <dgm:prSet presAssocID="{D86ECF48-5991-4DB3-A070-6C13896CF209}" presName="parTx" presStyleLbl="revTx" presStyleIdx="2" presStyleCnt="3">
        <dgm:presLayoutVars>
          <dgm:chMax val="0"/>
          <dgm:chPref val="0"/>
        </dgm:presLayoutVars>
      </dgm:prSet>
      <dgm:spPr/>
    </dgm:pt>
  </dgm:ptLst>
  <dgm:cxnLst>
    <dgm:cxn modelId="{A2D3A270-AF79-4BE0-9146-57A90E29B7E4}" type="presOf" srcId="{9AC5190F-D385-4DD4-B6AD-9A0F8EBD4612}" destId="{E5EE968E-17AF-40F2-A785-08A1CB18A55D}" srcOrd="0" destOrd="0" presId="urn:microsoft.com/office/officeart/2018/2/layout/IconVerticalSolidList"/>
    <dgm:cxn modelId="{E7920651-C606-49DF-A032-C6D2472FB10A}" srcId="{B6E9C267-7598-47B3-BE5F-822AC0FC5C06}" destId="{D86ECF48-5991-4DB3-A070-6C13896CF209}" srcOrd="2" destOrd="0" parTransId="{B51DE74B-3CA6-4BFF-B6D4-496A0CE6116A}" sibTransId="{B4BE299E-B9F9-4D4C-A6E7-465E9F7D3E18}"/>
    <dgm:cxn modelId="{32046175-424F-402F-94EF-83F9A938354E}" srcId="{B6E9C267-7598-47B3-BE5F-822AC0FC5C06}" destId="{9AC5190F-D385-4DD4-B6AD-9A0F8EBD4612}" srcOrd="1" destOrd="0" parTransId="{87BCFC35-88B1-4EF1-B24D-7D8711B8F19F}" sibTransId="{4068F634-E24C-43EF-AD17-9E176F678F5B}"/>
    <dgm:cxn modelId="{C37E049D-E959-4C76-8C2C-920BD5EF0E0C}" srcId="{B6E9C267-7598-47B3-BE5F-822AC0FC5C06}" destId="{74CE051B-DF55-4766-B980-A71F4B315B07}" srcOrd="0" destOrd="0" parTransId="{7AD921C4-5E19-4D05-8FA8-FADA0DB05746}" sibTransId="{4169F1E0-DDA5-4960-BBDD-FC405F02B35E}"/>
    <dgm:cxn modelId="{AE8E509E-718B-41DA-A378-57C1A5A7CBF5}" type="presOf" srcId="{D86ECF48-5991-4DB3-A070-6C13896CF209}" destId="{7A775E77-4273-4A98-AC4B-F2D8C388A3A5}" srcOrd="0" destOrd="0" presId="urn:microsoft.com/office/officeart/2018/2/layout/IconVerticalSolidList"/>
    <dgm:cxn modelId="{ACDA3CC1-75B1-4254-944E-28355D6626BE}" type="presOf" srcId="{B6E9C267-7598-47B3-BE5F-822AC0FC5C06}" destId="{2F3C655C-3E22-40FE-8319-4D9758C42CC2}" srcOrd="0" destOrd="0" presId="urn:microsoft.com/office/officeart/2018/2/layout/IconVerticalSolidList"/>
    <dgm:cxn modelId="{800DB2D7-8F61-4433-8855-0704820E713B}" type="presOf" srcId="{74CE051B-DF55-4766-B980-A71F4B315B07}" destId="{A3D4690C-E476-4E51-B262-0F300A1A6FD2}" srcOrd="0" destOrd="0" presId="urn:microsoft.com/office/officeart/2018/2/layout/IconVerticalSolidList"/>
    <dgm:cxn modelId="{7177748F-9EE7-44B2-BCBA-C2D0F6B158EC}" type="presParOf" srcId="{2F3C655C-3E22-40FE-8319-4D9758C42CC2}" destId="{E9C2317A-9D96-492A-BFD6-725C4C8044E1}" srcOrd="0" destOrd="0" presId="urn:microsoft.com/office/officeart/2018/2/layout/IconVerticalSolidList"/>
    <dgm:cxn modelId="{9BC889B0-CE52-4371-B1B7-93C0AA4348AD}" type="presParOf" srcId="{E9C2317A-9D96-492A-BFD6-725C4C8044E1}" destId="{EB6499F5-9B79-4FC6-887D-166CEB585804}" srcOrd="0" destOrd="0" presId="urn:microsoft.com/office/officeart/2018/2/layout/IconVerticalSolidList"/>
    <dgm:cxn modelId="{6B7868C1-E860-4675-81A1-5A284515F863}" type="presParOf" srcId="{E9C2317A-9D96-492A-BFD6-725C4C8044E1}" destId="{DEA7EB51-E399-46CB-82B4-AD65B4891AD5}" srcOrd="1" destOrd="0" presId="urn:microsoft.com/office/officeart/2018/2/layout/IconVerticalSolidList"/>
    <dgm:cxn modelId="{7C3817B0-EDE2-425F-B528-174BB49EE821}" type="presParOf" srcId="{E9C2317A-9D96-492A-BFD6-725C4C8044E1}" destId="{00D10DC5-310A-4E34-AD07-EF33BF573414}" srcOrd="2" destOrd="0" presId="urn:microsoft.com/office/officeart/2018/2/layout/IconVerticalSolidList"/>
    <dgm:cxn modelId="{4E024A9D-AC7D-4C70-9383-88FB5D5B58B0}" type="presParOf" srcId="{E9C2317A-9D96-492A-BFD6-725C4C8044E1}" destId="{A3D4690C-E476-4E51-B262-0F300A1A6FD2}" srcOrd="3" destOrd="0" presId="urn:microsoft.com/office/officeart/2018/2/layout/IconVerticalSolidList"/>
    <dgm:cxn modelId="{8FC54139-1FE0-4885-8AE3-1C926ECCB18B}" type="presParOf" srcId="{2F3C655C-3E22-40FE-8319-4D9758C42CC2}" destId="{6BD7FE37-C9BC-45A4-AB19-5AACA1EB7FE4}" srcOrd="1" destOrd="0" presId="urn:microsoft.com/office/officeart/2018/2/layout/IconVerticalSolidList"/>
    <dgm:cxn modelId="{D5D3F814-FE51-4512-A3F7-21957D5D7C19}" type="presParOf" srcId="{2F3C655C-3E22-40FE-8319-4D9758C42CC2}" destId="{CA300FD6-EC50-47C3-BF96-B913D766DCBF}" srcOrd="2" destOrd="0" presId="urn:microsoft.com/office/officeart/2018/2/layout/IconVerticalSolidList"/>
    <dgm:cxn modelId="{F3AB899D-B3D3-43D5-8BF5-02C64B68551F}" type="presParOf" srcId="{CA300FD6-EC50-47C3-BF96-B913D766DCBF}" destId="{FBD3671D-EA51-458A-9AAD-ECD2CC30C1CF}" srcOrd="0" destOrd="0" presId="urn:microsoft.com/office/officeart/2018/2/layout/IconVerticalSolidList"/>
    <dgm:cxn modelId="{2A732A5B-44C1-4B4C-BB33-B061D0FDB832}" type="presParOf" srcId="{CA300FD6-EC50-47C3-BF96-B913D766DCBF}" destId="{1B29E988-BEF0-48FB-A37C-2B0819A3008B}" srcOrd="1" destOrd="0" presId="urn:microsoft.com/office/officeart/2018/2/layout/IconVerticalSolidList"/>
    <dgm:cxn modelId="{DF3A9577-16B0-445E-AE23-570779539262}" type="presParOf" srcId="{CA300FD6-EC50-47C3-BF96-B913D766DCBF}" destId="{B4282A9E-1069-4C3C-B2C8-CFB9922B2919}" srcOrd="2" destOrd="0" presId="urn:microsoft.com/office/officeart/2018/2/layout/IconVerticalSolidList"/>
    <dgm:cxn modelId="{E67E01E5-1D29-41C2-988B-CC9F097116AC}" type="presParOf" srcId="{CA300FD6-EC50-47C3-BF96-B913D766DCBF}" destId="{E5EE968E-17AF-40F2-A785-08A1CB18A55D}" srcOrd="3" destOrd="0" presId="urn:microsoft.com/office/officeart/2018/2/layout/IconVerticalSolidList"/>
    <dgm:cxn modelId="{87ECDBA5-BAB3-4BA7-97E4-CE0C4AA5FC20}" type="presParOf" srcId="{2F3C655C-3E22-40FE-8319-4D9758C42CC2}" destId="{3C23968F-396C-4A3A-B96E-549A1EF41B1F}" srcOrd="3" destOrd="0" presId="urn:microsoft.com/office/officeart/2018/2/layout/IconVerticalSolidList"/>
    <dgm:cxn modelId="{12383DB7-DA4C-472A-896A-94339D87433B}" type="presParOf" srcId="{2F3C655C-3E22-40FE-8319-4D9758C42CC2}" destId="{97815470-475F-4B8C-91A2-4B0792C6CBC0}" srcOrd="4" destOrd="0" presId="urn:microsoft.com/office/officeart/2018/2/layout/IconVerticalSolidList"/>
    <dgm:cxn modelId="{C7884526-883D-414F-B18A-22A41282DFCF}" type="presParOf" srcId="{97815470-475F-4B8C-91A2-4B0792C6CBC0}" destId="{AE0D25B5-6BD7-48D4-96A3-D0968DB6F0DE}" srcOrd="0" destOrd="0" presId="urn:microsoft.com/office/officeart/2018/2/layout/IconVerticalSolidList"/>
    <dgm:cxn modelId="{7735319E-B950-4F71-BA6D-DD7FFE28C875}" type="presParOf" srcId="{97815470-475F-4B8C-91A2-4B0792C6CBC0}" destId="{93EA636C-9C88-4B64-8B98-9EB9CC05AE07}" srcOrd="1" destOrd="0" presId="urn:microsoft.com/office/officeart/2018/2/layout/IconVerticalSolidList"/>
    <dgm:cxn modelId="{E579C4B3-AC14-46A9-8F05-9B77A233634C}" type="presParOf" srcId="{97815470-475F-4B8C-91A2-4B0792C6CBC0}" destId="{ADE53F07-F6D4-4C60-BC03-DB76A3332DCE}" srcOrd="2" destOrd="0" presId="urn:microsoft.com/office/officeart/2018/2/layout/IconVerticalSolidList"/>
    <dgm:cxn modelId="{29E3F11D-14C6-4577-AE4E-660C2E9B0BFE}" type="presParOf" srcId="{97815470-475F-4B8C-91A2-4B0792C6CBC0}" destId="{7A775E77-4273-4A98-AC4B-F2D8C388A3A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A3D89-F300-4FF3-87D3-4338ACB20CF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B9CE385-1BCE-496B-B7AD-D883BB0C6770}">
      <dgm:prSet custT="1"/>
      <dgm:spPr/>
      <dgm:t>
        <a:bodyPr/>
        <a:lstStyle/>
        <a:p>
          <a:pPr>
            <a:lnSpc>
              <a:spcPct val="100000"/>
            </a:lnSpc>
          </a:pPr>
          <a:r>
            <a:rPr lang="en-US" sz="1600" b="1"/>
            <a:t>Profitable, but growth slowing</a:t>
          </a:r>
          <a:br>
            <a:rPr lang="en-US" sz="1600"/>
          </a:br>
          <a:r>
            <a:rPr lang="en-US" sz="1600"/>
            <a:t>Softening in consumer discretionary spending</a:t>
          </a:r>
        </a:p>
      </dgm:t>
    </dgm:pt>
    <dgm:pt modelId="{BAAC0286-03EE-48D1-82C1-74AC7D5BD3B5}" type="parTrans" cxnId="{6F6CBE72-8253-4EEB-A6DA-870B61F2E59C}">
      <dgm:prSet/>
      <dgm:spPr/>
      <dgm:t>
        <a:bodyPr/>
        <a:lstStyle/>
        <a:p>
          <a:endParaRPr lang="en-US"/>
        </a:p>
      </dgm:t>
    </dgm:pt>
    <dgm:pt modelId="{0AD07607-BC24-4367-B900-C0E55175B0A7}" type="sibTrans" cxnId="{6F6CBE72-8253-4EEB-A6DA-870B61F2E59C}">
      <dgm:prSet/>
      <dgm:spPr/>
      <dgm:t>
        <a:bodyPr/>
        <a:lstStyle/>
        <a:p>
          <a:pPr>
            <a:lnSpc>
              <a:spcPct val="100000"/>
            </a:lnSpc>
          </a:pPr>
          <a:endParaRPr lang="en-US"/>
        </a:p>
      </dgm:t>
    </dgm:pt>
    <dgm:pt modelId="{29C673C7-2245-4B2F-9B3A-C9BD7874F772}">
      <dgm:prSet custT="1"/>
      <dgm:spPr/>
      <dgm:t>
        <a:bodyPr/>
        <a:lstStyle/>
        <a:p>
          <a:pPr>
            <a:lnSpc>
              <a:spcPct val="100000"/>
            </a:lnSpc>
          </a:pPr>
          <a:r>
            <a:rPr lang="en-US" sz="1600" b="1"/>
            <a:t>Automation controls costs, improves safety, increases efficiency</a:t>
          </a:r>
          <a:endParaRPr lang="en-US" sz="1600"/>
        </a:p>
        <a:p>
          <a:pPr>
            <a:lnSpc>
              <a:spcPct val="100000"/>
            </a:lnSpc>
          </a:pPr>
          <a:r>
            <a:rPr lang="en-US" sz="1600">
              <a:latin typeface="Tw Cen MT"/>
            </a:rPr>
            <a:t>4 automated</a:t>
          </a:r>
          <a:r>
            <a:rPr lang="en-US" sz="1600"/>
            <a:t>, 17 total Fulfillment Centers</a:t>
          </a:r>
        </a:p>
      </dgm:t>
    </dgm:pt>
    <dgm:pt modelId="{147DD15B-C22B-4327-875B-3E1EC7C7566B}" type="parTrans" cxnId="{3DBBB764-2776-4A7D-9A39-7B2393E25664}">
      <dgm:prSet/>
      <dgm:spPr/>
      <dgm:t>
        <a:bodyPr/>
        <a:lstStyle/>
        <a:p>
          <a:endParaRPr lang="en-US"/>
        </a:p>
      </dgm:t>
    </dgm:pt>
    <dgm:pt modelId="{0B2525D9-5CA6-4D9A-BB91-5785CCFF6899}" type="sibTrans" cxnId="{3DBBB764-2776-4A7D-9A39-7B2393E25664}">
      <dgm:prSet/>
      <dgm:spPr/>
      <dgm:t>
        <a:bodyPr/>
        <a:lstStyle/>
        <a:p>
          <a:pPr>
            <a:lnSpc>
              <a:spcPct val="100000"/>
            </a:lnSpc>
          </a:pPr>
          <a:endParaRPr lang="en-US"/>
        </a:p>
      </dgm:t>
    </dgm:pt>
    <dgm:pt modelId="{E65F8FA8-346E-4821-B707-C674C64A781B}">
      <dgm:prSet custT="1"/>
      <dgm:spPr/>
      <dgm:t>
        <a:bodyPr/>
        <a:lstStyle/>
        <a:p>
          <a:pPr>
            <a:lnSpc>
              <a:spcPct val="100000"/>
            </a:lnSpc>
          </a:pPr>
          <a:r>
            <a:rPr lang="en-US" sz="1600" b="1"/>
            <a:t>Active customer runway</a:t>
          </a:r>
        </a:p>
        <a:p>
          <a:pPr>
            <a:lnSpc>
              <a:spcPct val="100000"/>
            </a:lnSpc>
          </a:pPr>
          <a:r>
            <a:rPr lang="en-US" sz="1600"/>
            <a:t>1.3% drop in customer base</a:t>
          </a:r>
        </a:p>
        <a:p>
          <a:pPr>
            <a:lnSpc>
              <a:spcPct val="100000"/>
            </a:lnSpc>
          </a:pPr>
          <a:r>
            <a:rPr lang="en-US" sz="1600"/>
            <a:t>15% increase customer spend</a:t>
          </a:r>
        </a:p>
        <a:p>
          <a:pPr>
            <a:lnSpc>
              <a:spcPct val="100000"/>
            </a:lnSpc>
          </a:pPr>
          <a:r>
            <a:rPr lang="en-US" sz="1600">
              <a:latin typeface="Tw Cen MT"/>
            </a:rPr>
            <a:t>75</a:t>
          </a:r>
          <a:r>
            <a:rPr lang="en-US" sz="1600"/>
            <a:t>% net sales, </a:t>
          </a:r>
          <a:r>
            <a:rPr lang="en-US" sz="1600" err="1"/>
            <a:t>Autoship</a:t>
          </a:r>
          <a:endParaRPr lang="en-US" sz="1600"/>
        </a:p>
      </dgm:t>
    </dgm:pt>
    <dgm:pt modelId="{E153A137-74C9-4921-A9C1-996593DB92B0}" type="sibTrans" cxnId="{713874DC-446A-4D69-AC42-5B631543C4FA}">
      <dgm:prSet/>
      <dgm:spPr/>
      <dgm:t>
        <a:bodyPr/>
        <a:lstStyle/>
        <a:p>
          <a:pPr>
            <a:lnSpc>
              <a:spcPct val="100000"/>
            </a:lnSpc>
          </a:pPr>
          <a:endParaRPr lang="en-US"/>
        </a:p>
      </dgm:t>
    </dgm:pt>
    <dgm:pt modelId="{10927DAA-3153-4845-8E44-75C98810C4FF}" type="parTrans" cxnId="{713874DC-446A-4D69-AC42-5B631543C4FA}">
      <dgm:prSet/>
      <dgm:spPr/>
      <dgm:t>
        <a:bodyPr/>
        <a:lstStyle/>
        <a:p>
          <a:endParaRPr lang="en-US"/>
        </a:p>
      </dgm:t>
    </dgm:pt>
    <dgm:pt modelId="{EB8BFE69-2101-442F-8958-0A07B3F3DDA9}">
      <dgm:prSet custT="1"/>
      <dgm:spPr/>
      <dgm:t>
        <a:bodyPr/>
        <a:lstStyle/>
        <a:p>
          <a:pPr>
            <a:lnSpc>
              <a:spcPct val="100000"/>
            </a:lnSpc>
          </a:pPr>
          <a:r>
            <a:rPr lang="en-US" sz="1600" b="1"/>
            <a:t>Poor website engagement</a:t>
          </a:r>
          <a:r>
            <a:rPr lang="en-US" sz="1600"/>
            <a:t> Bounce rates and conversion rates not optimal</a:t>
          </a:r>
        </a:p>
      </dgm:t>
    </dgm:pt>
    <dgm:pt modelId="{84356347-F7A0-4F67-AA90-E1C311FA4FA0}" type="parTrans" cxnId="{DBA5A79C-4FBA-4F4A-A1D1-A95F1B6C0FB2}">
      <dgm:prSet/>
      <dgm:spPr/>
      <dgm:t>
        <a:bodyPr/>
        <a:lstStyle/>
        <a:p>
          <a:endParaRPr lang="en-US"/>
        </a:p>
      </dgm:t>
    </dgm:pt>
    <dgm:pt modelId="{50237825-89B9-4DFB-AD4E-B0CBA2E08784}" type="sibTrans" cxnId="{DBA5A79C-4FBA-4F4A-A1D1-A95F1B6C0FB2}">
      <dgm:prSet/>
      <dgm:spPr/>
      <dgm:t>
        <a:bodyPr/>
        <a:lstStyle/>
        <a:p>
          <a:endParaRPr lang="en-US"/>
        </a:p>
      </dgm:t>
    </dgm:pt>
    <dgm:pt modelId="{BCAFC3C2-552C-4D22-9EC3-A51CBA43F1D1}" type="pres">
      <dgm:prSet presAssocID="{663A3D89-F300-4FF3-87D3-4338ACB20CF3}" presName="root" presStyleCnt="0">
        <dgm:presLayoutVars>
          <dgm:dir/>
          <dgm:resizeHandles val="exact"/>
        </dgm:presLayoutVars>
      </dgm:prSet>
      <dgm:spPr/>
    </dgm:pt>
    <dgm:pt modelId="{08B513AC-5BAA-4BB8-9B0C-48A25EEFF4C8}" type="pres">
      <dgm:prSet presAssocID="{663A3D89-F300-4FF3-87D3-4338ACB20CF3}" presName="container" presStyleCnt="0">
        <dgm:presLayoutVars>
          <dgm:dir/>
          <dgm:resizeHandles val="exact"/>
        </dgm:presLayoutVars>
      </dgm:prSet>
      <dgm:spPr/>
    </dgm:pt>
    <dgm:pt modelId="{F9533C38-1352-4DD0-AD0B-DFA2A671360D}" type="pres">
      <dgm:prSet presAssocID="{E65F8FA8-346E-4821-B707-C674C64A781B}" presName="compNode" presStyleCnt="0"/>
      <dgm:spPr/>
    </dgm:pt>
    <dgm:pt modelId="{951F74B6-4C27-41F4-A93C-67D7B4126813}" type="pres">
      <dgm:prSet presAssocID="{E65F8FA8-346E-4821-B707-C674C64A781B}" presName="iconBgRect" presStyleLbl="bgShp" presStyleIdx="0" presStyleCnt="4"/>
      <dgm:spPr/>
    </dgm:pt>
    <dgm:pt modelId="{57F376DA-509E-4E21-80EB-1EDB96366C17}" type="pres">
      <dgm:prSet presAssocID="{E65F8FA8-346E-4821-B707-C674C64A78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rget Audience with solid fill"/>
        </a:ext>
      </dgm:extLst>
    </dgm:pt>
    <dgm:pt modelId="{8DA1CF93-8D28-42C0-9931-1DFAC33D51D2}" type="pres">
      <dgm:prSet presAssocID="{E65F8FA8-346E-4821-B707-C674C64A781B}" presName="spaceRect" presStyleCnt="0"/>
      <dgm:spPr/>
    </dgm:pt>
    <dgm:pt modelId="{F4B36D63-E87D-4550-B51B-7C5F7BA23949}" type="pres">
      <dgm:prSet presAssocID="{E65F8FA8-346E-4821-B707-C674C64A781B}" presName="textRect" presStyleLbl="revTx" presStyleIdx="0" presStyleCnt="4">
        <dgm:presLayoutVars>
          <dgm:chMax val="1"/>
          <dgm:chPref val="1"/>
        </dgm:presLayoutVars>
      </dgm:prSet>
      <dgm:spPr/>
    </dgm:pt>
    <dgm:pt modelId="{554B1459-2545-46DB-9D10-F8B8C6EBC87F}" type="pres">
      <dgm:prSet presAssocID="{E153A137-74C9-4921-A9C1-996593DB92B0}" presName="sibTrans" presStyleLbl="sibTrans2D1" presStyleIdx="0" presStyleCnt="0"/>
      <dgm:spPr/>
    </dgm:pt>
    <dgm:pt modelId="{DC6BE132-D782-4297-89C5-C82512D4F55A}" type="pres">
      <dgm:prSet presAssocID="{3B9CE385-1BCE-496B-B7AD-D883BB0C6770}" presName="compNode" presStyleCnt="0"/>
      <dgm:spPr/>
    </dgm:pt>
    <dgm:pt modelId="{42927292-FE33-419C-A7C0-AFEBCC53B7FF}" type="pres">
      <dgm:prSet presAssocID="{3B9CE385-1BCE-496B-B7AD-D883BB0C6770}" presName="iconBgRect" presStyleLbl="bgShp" presStyleIdx="1" presStyleCnt="4"/>
      <dgm:spPr/>
    </dgm:pt>
    <dgm:pt modelId="{D2B43FFF-58BA-4CA7-A196-D9B112A50751}" type="pres">
      <dgm:prSet presAssocID="{3B9CE385-1BCE-496B-B7AD-D883BB0C67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pward trend with solid fill"/>
        </a:ext>
      </dgm:extLst>
    </dgm:pt>
    <dgm:pt modelId="{A0AD88DD-19FD-4C32-BD5D-6C4C549C654F}" type="pres">
      <dgm:prSet presAssocID="{3B9CE385-1BCE-496B-B7AD-D883BB0C6770}" presName="spaceRect" presStyleCnt="0"/>
      <dgm:spPr/>
    </dgm:pt>
    <dgm:pt modelId="{BEE1C470-53DF-4437-AF08-D7ACB2095E55}" type="pres">
      <dgm:prSet presAssocID="{3B9CE385-1BCE-496B-B7AD-D883BB0C6770}" presName="textRect" presStyleLbl="revTx" presStyleIdx="1" presStyleCnt="4">
        <dgm:presLayoutVars>
          <dgm:chMax val="1"/>
          <dgm:chPref val="1"/>
        </dgm:presLayoutVars>
      </dgm:prSet>
      <dgm:spPr/>
    </dgm:pt>
    <dgm:pt modelId="{F7B07460-F219-4B46-824F-27C99EF23928}" type="pres">
      <dgm:prSet presAssocID="{0AD07607-BC24-4367-B900-C0E55175B0A7}" presName="sibTrans" presStyleLbl="sibTrans2D1" presStyleIdx="0" presStyleCnt="0"/>
      <dgm:spPr/>
    </dgm:pt>
    <dgm:pt modelId="{48E0B96B-01E6-462B-A9C5-2516C2ACFAC7}" type="pres">
      <dgm:prSet presAssocID="{29C673C7-2245-4B2F-9B3A-C9BD7874F772}" presName="compNode" presStyleCnt="0"/>
      <dgm:spPr/>
    </dgm:pt>
    <dgm:pt modelId="{BB8476DE-FAE3-4252-8687-DD30FBF28A6B}" type="pres">
      <dgm:prSet presAssocID="{29C673C7-2245-4B2F-9B3A-C9BD7874F772}" presName="iconBgRect" presStyleLbl="bgShp" presStyleIdx="2" presStyleCnt="4"/>
      <dgm:spPr/>
    </dgm:pt>
    <dgm:pt modelId="{B32C4133-F532-4B9D-B16E-B01D7ACF4586}" type="pres">
      <dgm:prSet presAssocID="{29C673C7-2245-4B2F-9B3A-C9BD7874F77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x trolley with solid fill"/>
        </a:ext>
      </dgm:extLst>
    </dgm:pt>
    <dgm:pt modelId="{2E2414CC-E120-4CA4-9C73-514D8DAE9B2B}" type="pres">
      <dgm:prSet presAssocID="{29C673C7-2245-4B2F-9B3A-C9BD7874F772}" presName="spaceRect" presStyleCnt="0"/>
      <dgm:spPr/>
    </dgm:pt>
    <dgm:pt modelId="{E65E9051-FD99-46A9-BB5F-DD5D1E48F9A5}" type="pres">
      <dgm:prSet presAssocID="{29C673C7-2245-4B2F-9B3A-C9BD7874F772}" presName="textRect" presStyleLbl="revTx" presStyleIdx="2" presStyleCnt="4">
        <dgm:presLayoutVars>
          <dgm:chMax val="1"/>
          <dgm:chPref val="1"/>
        </dgm:presLayoutVars>
      </dgm:prSet>
      <dgm:spPr/>
    </dgm:pt>
    <dgm:pt modelId="{E825B9C1-F3DC-4558-B0A1-CB6EDF200F45}" type="pres">
      <dgm:prSet presAssocID="{0B2525D9-5CA6-4D9A-BB91-5785CCFF6899}" presName="sibTrans" presStyleLbl="sibTrans2D1" presStyleIdx="0" presStyleCnt="0"/>
      <dgm:spPr/>
    </dgm:pt>
    <dgm:pt modelId="{28BF7FBD-4293-477E-8CC6-217E17000BDA}" type="pres">
      <dgm:prSet presAssocID="{EB8BFE69-2101-442F-8958-0A07B3F3DDA9}" presName="compNode" presStyleCnt="0"/>
      <dgm:spPr/>
    </dgm:pt>
    <dgm:pt modelId="{4E5912F8-C765-40F0-9684-61F0B4D7868A}" type="pres">
      <dgm:prSet presAssocID="{EB8BFE69-2101-442F-8958-0A07B3F3DDA9}" presName="iconBgRect" presStyleLbl="bgShp" presStyleIdx="3" presStyleCnt="4"/>
      <dgm:spPr/>
    </dgm:pt>
    <dgm:pt modelId="{19D55999-9223-412E-B9B1-C8BE857D15A2}" type="pres">
      <dgm:prSet presAssocID="{EB8BFE69-2101-442F-8958-0A07B3F3DD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itor"/>
        </a:ext>
      </dgm:extLst>
    </dgm:pt>
    <dgm:pt modelId="{65E1DD3F-D602-4775-9FFC-ADCE3596853B}" type="pres">
      <dgm:prSet presAssocID="{EB8BFE69-2101-442F-8958-0A07B3F3DDA9}" presName="spaceRect" presStyleCnt="0"/>
      <dgm:spPr/>
    </dgm:pt>
    <dgm:pt modelId="{F0EAD0A6-3B2E-4EFD-A8F0-2E5BF1A0D508}" type="pres">
      <dgm:prSet presAssocID="{EB8BFE69-2101-442F-8958-0A07B3F3DDA9}" presName="textRect" presStyleLbl="revTx" presStyleIdx="3" presStyleCnt="4">
        <dgm:presLayoutVars>
          <dgm:chMax val="1"/>
          <dgm:chPref val="1"/>
        </dgm:presLayoutVars>
      </dgm:prSet>
      <dgm:spPr/>
    </dgm:pt>
  </dgm:ptLst>
  <dgm:cxnLst>
    <dgm:cxn modelId="{2C7F3C3F-993E-4F77-A92E-ADD31EF1FE36}" type="presOf" srcId="{0AD07607-BC24-4367-B900-C0E55175B0A7}" destId="{F7B07460-F219-4B46-824F-27C99EF23928}" srcOrd="0" destOrd="0" presId="urn:microsoft.com/office/officeart/2018/2/layout/IconCircleList"/>
    <dgm:cxn modelId="{3DBBB764-2776-4A7D-9A39-7B2393E25664}" srcId="{663A3D89-F300-4FF3-87D3-4338ACB20CF3}" destId="{29C673C7-2245-4B2F-9B3A-C9BD7874F772}" srcOrd="2" destOrd="0" parTransId="{147DD15B-C22B-4327-875B-3E1EC7C7566B}" sibTransId="{0B2525D9-5CA6-4D9A-BB91-5785CCFF6899}"/>
    <dgm:cxn modelId="{BA420C6F-CE77-4DCF-9F4E-19CF9D3AC662}" type="presOf" srcId="{29C673C7-2245-4B2F-9B3A-C9BD7874F772}" destId="{E65E9051-FD99-46A9-BB5F-DD5D1E48F9A5}" srcOrd="0" destOrd="0" presId="urn:microsoft.com/office/officeart/2018/2/layout/IconCircleList"/>
    <dgm:cxn modelId="{6F6CBE72-8253-4EEB-A6DA-870B61F2E59C}" srcId="{663A3D89-F300-4FF3-87D3-4338ACB20CF3}" destId="{3B9CE385-1BCE-496B-B7AD-D883BB0C6770}" srcOrd="1" destOrd="0" parTransId="{BAAC0286-03EE-48D1-82C1-74AC7D5BD3B5}" sibTransId="{0AD07607-BC24-4367-B900-C0E55175B0A7}"/>
    <dgm:cxn modelId="{E0CCFF79-CF7C-4021-A71E-3C5CDBDC1D69}" type="presOf" srcId="{663A3D89-F300-4FF3-87D3-4338ACB20CF3}" destId="{BCAFC3C2-552C-4D22-9EC3-A51CBA43F1D1}" srcOrd="0" destOrd="0" presId="urn:microsoft.com/office/officeart/2018/2/layout/IconCircleList"/>
    <dgm:cxn modelId="{36CE9297-0BFD-45F2-8402-CCE9D5B76C9A}" type="presOf" srcId="{E153A137-74C9-4921-A9C1-996593DB92B0}" destId="{554B1459-2545-46DB-9D10-F8B8C6EBC87F}" srcOrd="0" destOrd="0" presId="urn:microsoft.com/office/officeart/2018/2/layout/IconCircleList"/>
    <dgm:cxn modelId="{F163839A-FFE1-4FBC-B383-E508C30E9433}" type="presOf" srcId="{E65F8FA8-346E-4821-B707-C674C64A781B}" destId="{F4B36D63-E87D-4550-B51B-7C5F7BA23949}" srcOrd="0" destOrd="0" presId="urn:microsoft.com/office/officeart/2018/2/layout/IconCircleList"/>
    <dgm:cxn modelId="{DBA5A79C-4FBA-4F4A-A1D1-A95F1B6C0FB2}" srcId="{663A3D89-F300-4FF3-87D3-4338ACB20CF3}" destId="{EB8BFE69-2101-442F-8958-0A07B3F3DDA9}" srcOrd="3" destOrd="0" parTransId="{84356347-F7A0-4F67-AA90-E1C311FA4FA0}" sibTransId="{50237825-89B9-4DFB-AD4E-B0CBA2E08784}"/>
    <dgm:cxn modelId="{584894A9-08B1-4074-A3F0-DA075B87E5A6}" type="presOf" srcId="{3B9CE385-1BCE-496B-B7AD-D883BB0C6770}" destId="{BEE1C470-53DF-4437-AF08-D7ACB2095E55}" srcOrd="0" destOrd="0" presId="urn:microsoft.com/office/officeart/2018/2/layout/IconCircleList"/>
    <dgm:cxn modelId="{1CF031D1-C77E-434E-9A3F-1E508832E2AD}" type="presOf" srcId="{0B2525D9-5CA6-4D9A-BB91-5785CCFF6899}" destId="{E825B9C1-F3DC-4558-B0A1-CB6EDF200F45}" srcOrd="0" destOrd="0" presId="urn:microsoft.com/office/officeart/2018/2/layout/IconCircleList"/>
    <dgm:cxn modelId="{713874DC-446A-4D69-AC42-5B631543C4FA}" srcId="{663A3D89-F300-4FF3-87D3-4338ACB20CF3}" destId="{E65F8FA8-346E-4821-B707-C674C64A781B}" srcOrd="0" destOrd="0" parTransId="{10927DAA-3153-4845-8E44-75C98810C4FF}" sibTransId="{E153A137-74C9-4921-A9C1-996593DB92B0}"/>
    <dgm:cxn modelId="{2D7D9CF2-0808-4FFC-9D30-E9907709EBE1}" type="presOf" srcId="{EB8BFE69-2101-442F-8958-0A07B3F3DDA9}" destId="{F0EAD0A6-3B2E-4EFD-A8F0-2E5BF1A0D508}" srcOrd="0" destOrd="0" presId="urn:microsoft.com/office/officeart/2018/2/layout/IconCircleList"/>
    <dgm:cxn modelId="{2A2C1E2F-26B2-43E1-8729-F23D0B9AA68A}" type="presParOf" srcId="{BCAFC3C2-552C-4D22-9EC3-A51CBA43F1D1}" destId="{08B513AC-5BAA-4BB8-9B0C-48A25EEFF4C8}" srcOrd="0" destOrd="0" presId="urn:microsoft.com/office/officeart/2018/2/layout/IconCircleList"/>
    <dgm:cxn modelId="{1A5059D2-8928-49BE-B1A0-60F433722738}" type="presParOf" srcId="{08B513AC-5BAA-4BB8-9B0C-48A25EEFF4C8}" destId="{F9533C38-1352-4DD0-AD0B-DFA2A671360D}" srcOrd="0" destOrd="0" presId="urn:microsoft.com/office/officeart/2018/2/layout/IconCircleList"/>
    <dgm:cxn modelId="{293AD8BF-7A4B-4A46-9140-4348D74AC6A1}" type="presParOf" srcId="{F9533C38-1352-4DD0-AD0B-DFA2A671360D}" destId="{951F74B6-4C27-41F4-A93C-67D7B4126813}" srcOrd="0" destOrd="0" presId="urn:microsoft.com/office/officeart/2018/2/layout/IconCircleList"/>
    <dgm:cxn modelId="{D9A4BA54-F43D-4F88-95BB-2011154DD69E}" type="presParOf" srcId="{F9533C38-1352-4DD0-AD0B-DFA2A671360D}" destId="{57F376DA-509E-4E21-80EB-1EDB96366C17}" srcOrd="1" destOrd="0" presId="urn:microsoft.com/office/officeart/2018/2/layout/IconCircleList"/>
    <dgm:cxn modelId="{22CAC5CC-5D7E-42FB-BADF-CB48E93C21BE}" type="presParOf" srcId="{F9533C38-1352-4DD0-AD0B-DFA2A671360D}" destId="{8DA1CF93-8D28-42C0-9931-1DFAC33D51D2}" srcOrd="2" destOrd="0" presId="urn:microsoft.com/office/officeart/2018/2/layout/IconCircleList"/>
    <dgm:cxn modelId="{4177FA54-2CC8-46B0-A60B-2A5F209E7B93}" type="presParOf" srcId="{F9533C38-1352-4DD0-AD0B-DFA2A671360D}" destId="{F4B36D63-E87D-4550-B51B-7C5F7BA23949}" srcOrd="3" destOrd="0" presId="urn:microsoft.com/office/officeart/2018/2/layout/IconCircleList"/>
    <dgm:cxn modelId="{26E0644F-2BA3-4E6E-8E49-60D0708656AC}" type="presParOf" srcId="{08B513AC-5BAA-4BB8-9B0C-48A25EEFF4C8}" destId="{554B1459-2545-46DB-9D10-F8B8C6EBC87F}" srcOrd="1" destOrd="0" presId="urn:microsoft.com/office/officeart/2018/2/layout/IconCircleList"/>
    <dgm:cxn modelId="{7DC3A344-E83B-4FAC-A4CA-E61797592D24}" type="presParOf" srcId="{08B513AC-5BAA-4BB8-9B0C-48A25EEFF4C8}" destId="{DC6BE132-D782-4297-89C5-C82512D4F55A}" srcOrd="2" destOrd="0" presId="urn:microsoft.com/office/officeart/2018/2/layout/IconCircleList"/>
    <dgm:cxn modelId="{A48EB63A-5E01-480C-A019-164B6D9F2B1A}" type="presParOf" srcId="{DC6BE132-D782-4297-89C5-C82512D4F55A}" destId="{42927292-FE33-419C-A7C0-AFEBCC53B7FF}" srcOrd="0" destOrd="0" presId="urn:microsoft.com/office/officeart/2018/2/layout/IconCircleList"/>
    <dgm:cxn modelId="{8037A4C7-5F0D-4CFF-8246-5D174D38F68B}" type="presParOf" srcId="{DC6BE132-D782-4297-89C5-C82512D4F55A}" destId="{D2B43FFF-58BA-4CA7-A196-D9B112A50751}" srcOrd="1" destOrd="0" presId="urn:microsoft.com/office/officeart/2018/2/layout/IconCircleList"/>
    <dgm:cxn modelId="{A278E95E-BF37-4370-9080-C8BF382EC75F}" type="presParOf" srcId="{DC6BE132-D782-4297-89C5-C82512D4F55A}" destId="{A0AD88DD-19FD-4C32-BD5D-6C4C549C654F}" srcOrd="2" destOrd="0" presId="urn:microsoft.com/office/officeart/2018/2/layout/IconCircleList"/>
    <dgm:cxn modelId="{1CE375CB-507C-437C-B38F-DEE5CDA3C6B2}" type="presParOf" srcId="{DC6BE132-D782-4297-89C5-C82512D4F55A}" destId="{BEE1C470-53DF-4437-AF08-D7ACB2095E55}" srcOrd="3" destOrd="0" presId="urn:microsoft.com/office/officeart/2018/2/layout/IconCircleList"/>
    <dgm:cxn modelId="{C74739BC-AC94-4198-8BB0-A15E774000F4}" type="presParOf" srcId="{08B513AC-5BAA-4BB8-9B0C-48A25EEFF4C8}" destId="{F7B07460-F219-4B46-824F-27C99EF23928}" srcOrd="3" destOrd="0" presId="urn:microsoft.com/office/officeart/2018/2/layout/IconCircleList"/>
    <dgm:cxn modelId="{640CEADC-4477-4A59-B291-F5DBACD44035}" type="presParOf" srcId="{08B513AC-5BAA-4BB8-9B0C-48A25EEFF4C8}" destId="{48E0B96B-01E6-462B-A9C5-2516C2ACFAC7}" srcOrd="4" destOrd="0" presId="urn:microsoft.com/office/officeart/2018/2/layout/IconCircleList"/>
    <dgm:cxn modelId="{EF8B5B9C-39D5-4AA4-A185-C2C3C102699C}" type="presParOf" srcId="{48E0B96B-01E6-462B-A9C5-2516C2ACFAC7}" destId="{BB8476DE-FAE3-4252-8687-DD30FBF28A6B}" srcOrd="0" destOrd="0" presId="urn:microsoft.com/office/officeart/2018/2/layout/IconCircleList"/>
    <dgm:cxn modelId="{E7ABB500-CF8F-4C76-BC74-ED6F2839A7AC}" type="presParOf" srcId="{48E0B96B-01E6-462B-A9C5-2516C2ACFAC7}" destId="{B32C4133-F532-4B9D-B16E-B01D7ACF4586}" srcOrd="1" destOrd="0" presId="urn:microsoft.com/office/officeart/2018/2/layout/IconCircleList"/>
    <dgm:cxn modelId="{3192F38C-4737-42FA-B4D4-F82C4262A401}" type="presParOf" srcId="{48E0B96B-01E6-462B-A9C5-2516C2ACFAC7}" destId="{2E2414CC-E120-4CA4-9C73-514D8DAE9B2B}" srcOrd="2" destOrd="0" presId="urn:microsoft.com/office/officeart/2018/2/layout/IconCircleList"/>
    <dgm:cxn modelId="{9DDFDCEB-E1FD-4E5C-8E71-9616157F9180}" type="presParOf" srcId="{48E0B96B-01E6-462B-A9C5-2516C2ACFAC7}" destId="{E65E9051-FD99-46A9-BB5F-DD5D1E48F9A5}" srcOrd="3" destOrd="0" presId="urn:microsoft.com/office/officeart/2018/2/layout/IconCircleList"/>
    <dgm:cxn modelId="{6565B72B-50A8-47B4-9A73-ED5BE7342176}" type="presParOf" srcId="{08B513AC-5BAA-4BB8-9B0C-48A25EEFF4C8}" destId="{E825B9C1-F3DC-4558-B0A1-CB6EDF200F45}" srcOrd="5" destOrd="0" presId="urn:microsoft.com/office/officeart/2018/2/layout/IconCircleList"/>
    <dgm:cxn modelId="{40FE9E61-A211-4B4A-95CE-2053000BB692}" type="presParOf" srcId="{08B513AC-5BAA-4BB8-9B0C-48A25EEFF4C8}" destId="{28BF7FBD-4293-477E-8CC6-217E17000BDA}" srcOrd="6" destOrd="0" presId="urn:microsoft.com/office/officeart/2018/2/layout/IconCircleList"/>
    <dgm:cxn modelId="{42DC0931-4A55-43C5-A3D7-4B05C23F8DBF}" type="presParOf" srcId="{28BF7FBD-4293-477E-8CC6-217E17000BDA}" destId="{4E5912F8-C765-40F0-9684-61F0B4D7868A}" srcOrd="0" destOrd="0" presId="urn:microsoft.com/office/officeart/2018/2/layout/IconCircleList"/>
    <dgm:cxn modelId="{E5491CC4-D1CF-47CF-9827-2B312D6590EC}" type="presParOf" srcId="{28BF7FBD-4293-477E-8CC6-217E17000BDA}" destId="{19D55999-9223-412E-B9B1-C8BE857D15A2}" srcOrd="1" destOrd="0" presId="urn:microsoft.com/office/officeart/2018/2/layout/IconCircleList"/>
    <dgm:cxn modelId="{1957A7C1-CED6-4CDC-85C6-EBC09F36A605}" type="presParOf" srcId="{28BF7FBD-4293-477E-8CC6-217E17000BDA}" destId="{65E1DD3F-D602-4775-9FFC-ADCE3596853B}" srcOrd="2" destOrd="0" presId="urn:microsoft.com/office/officeart/2018/2/layout/IconCircleList"/>
    <dgm:cxn modelId="{5EFC4F64-16F7-4AA5-A575-CEF43028B795}" type="presParOf" srcId="{28BF7FBD-4293-477E-8CC6-217E17000BDA}" destId="{F0EAD0A6-3B2E-4EFD-A8F0-2E5BF1A0D50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731BB7-DCED-4E90-B055-B41A6C96B00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398DF3-0A77-4E37-AFAA-8D3688BC5F81}">
      <dgm:prSet phldrT="[Text]"/>
      <dgm:spPr/>
      <dgm:t>
        <a:bodyPr/>
        <a:lstStyle/>
        <a:p>
          <a:pPr>
            <a:lnSpc>
              <a:spcPct val="100000"/>
            </a:lnSpc>
            <a:defRPr b="1"/>
          </a:pPr>
          <a:r>
            <a:rPr lang="en-US"/>
            <a:t>Operational Efficiency</a:t>
          </a:r>
        </a:p>
      </dgm:t>
    </dgm:pt>
    <dgm:pt modelId="{811CAAB4-7D08-435B-B85B-DB1BA70E9D0B}" type="parTrans" cxnId="{3370748C-5EC9-4F3C-A893-677546242989}">
      <dgm:prSet/>
      <dgm:spPr/>
      <dgm:t>
        <a:bodyPr/>
        <a:lstStyle/>
        <a:p>
          <a:endParaRPr lang="en-US"/>
        </a:p>
      </dgm:t>
    </dgm:pt>
    <dgm:pt modelId="{FC4D1153-D853-469E-99EF-CA3E9F680FFC}" type="sibTrans" cxnId="{3370748C-5EC9-4F3C-A893-677546242989}">
      <dgm:prSet/>
      <dgm:spPr/>
      <dgm:t>
        <a:bodyPr/>
        <a:lstStyle/>
        <a:p>
          <a:endParaRPr lang="en-US"/>
        </a:p>
      </dgm:t>
    </dgm:pt>
    <dgm:pt modelId="{1B772BDB-E25C-4271-A471-24034037E37D}">
      <dgm:prSet custT="1"/>
      <dgm:spPr/>
      <dgm:t>
        <a:bodyPr/>
        <a:lstStyle/>
        <a:p>
          <a:pPr>
            <a:lnSpc>
              <a:spcPct val="100000"/>
            </a:lnSpc>
          </a:pPr>
          <a:r>
            <a:rPr lang="en-US" sz="1400"/>
            <a:t>(Customer Rewards, Loyalty Incentives)</a:t>
          </a:r>
        </a:p>
      </dgm:t>
    </dgm:pt>
    <dgm:pt modelId="{FE02E0CB-869F-4567-858C-EB167D933C3F}" type="parTrans" cxnId="{D3E9B96A-E58B-4CAE-8B4C-70010738F30A}">
      <dgm:prSet/>
      <dgm:spPr/>
      <dgm:t>
        <a:bodyPr/>
        <a:lstStyle/>
        <a:p>
          <a:endParaRPr lang="en-US"/>
        </a:p>
      </dgm:t>
    </dgm:pt>
    <dgm:pt modelId="{79B2C6AB-7FF0-4BEA-87A6-FC8570F66E31}" type="sibTrans" cxnId="{D3E9B96A-E58B-4CAE-8B4C-70010738F30A}">
      <dgm:prSet/>
      <dgm:spPr/>
      <dgm:t>
        <a:bodyPr/>
        <a:lstStyle/>
        <a:p>
          <a:endParaRPr lang="en-US"/>
        </a:p>
      </dgm:t>
    </dgm:pt>
    <dgm:pt modelId="{45087CEA-479D-4A97-84CF-6AD607599915}">
      <dgm:prSet/>
      <dgm:spPr/>
      <dgm:t>
        <a:bodyPr/>
        <a:lstStyle/>
        <a:p>
          <a:pPr>
            <a:lnSpc>
              <a:spcPct val="100000"/>
            </a:lnSpc>
            <a:defRPr b="1"/>
          </a:pPr>
          <a:r>
            <a:rPr lang="en-US"/>
            <a:t>Enhanced Product Way-Finding </a:t>
          </a:r>
        </a:p>
      </dgm:t>
    </dgm:pt>
    <dgm:pt modelId="{66AC59A0-7066-47E2-B202-00B04EDF51BE}" type="parTrans" cxnId="{13A46A5D-E8C3-4F92-BC1C-83B42837DB55}">
      <dgm:prSet/>
      <dgm:spPr/>
      <dgm:t>
        <a:bodyPr/>
        <a:lstStyle/>
        <a:p>
          <a:endParaRPr lang="en-US"/>
        </a:p>
      </dgm:t>
    </dgm:pt>
    <dgm:pt modelId="{F604D933-C10F-40F7-88D6-436229CE805E}" type="sibTrans" cxnId="{13A46A5D-E8C3-4F92-BC1C-83B42837DB55}">
      <dgm:prSet/>
      <dgm:spPr/>
      <dgm:t>
        <a:bodyPr/>
        <a:lstStyle/>
        <a:p>
          <a:endParaRPr lang="en-US"/>
        </a:p>
      </dgm:t>
    </dgm:pt>
    <dgm:pt modelId="{619553B4-B0DA-4413-B598-09E3ECA331F9}">
      <dgm:prSet/>
      <dgm:spPr/>
      <dgm:t>
        <a:bodyPr/>
        <a:lstStyle/>
        <a:p>
          <a:pPr>
            <a:lnSpc>
              <a:spcPct val="100000"/>
            </a:lnSpc>
            <a:defRPr b="1"/>
          </a:pPr>
          <a:r>
            <a:rPr lang="en-US"/>
            <a:t>Reinvigorated Customer Centricity  </a:t>
          </a:r>
        </a:p>
      </dgm:t>
    </dgm:pt>
    <dgm:pt modelId="{35C61A75-715A-4A74-B277-7815F0897036}" type="sibTrans" cxnId="{43BB837E-44C7-4A89-8383-5A9C1B948847}">
      <dgm:prSet/>
      <dgm:spPr/>
      <dgm:t>
        <a:bodyPr/>
        <a:lstStyle/>
        <a:p>
          <a:endParaRPr lang="en-US"/>
        </a:p>
      </dgm:t>
    </dgm:pt>
    <dgm:pt modelId="{8F8E0404-A4EF-4AFA-BE48-C11784D003E2}" type="parTrans" cxnId="{43BB837E-44C7-4A89-8383-5A9C1B948847}">
      <dgm:prSet/>
      <dgm:spPr/>
      <dgm:t>
        <a:bodyPr/>
        <a:lstStyle/>
        <a:p>
          <a:endParaRPr lang="en-US"/>
        </a:p>
      </dgm:t>
    </dgm:pt>
    <dgm:pt modelId="{66EFF8EB-A5A6-4808-A3E7-6517D054E1E3}">
      <dgm:prSet custT="1"/>
      <dgm:spPr/>
      <dgm:t>
        <a:bodyPr/>
        <a:lstStyle/>
        <a:p>
          <a:pPr>
            <a:lnSpc>
              <a:spcPct val="100000"/>
            </a:lnSpc>
          </a:pPr>
          <a:r>
            <a:rPr lang="en-US" sz="1600"/>
            <a:t>(UI Makeover)</a:t>
          </a:r>
        </a:p>
      </dgm:t>
    </dgm:pt>
    <dgm:pt modelId="{83CC6586-BABF-497F-884F-0429E8545227}" type="parTrans" cxnId="{CCB0773C-8778-4758-A7B1-D9A1D16A71A8}">
      <dgm:prSet/>
      <dgm:spPr/>
      <dgm:t>
        <a:bodyPr/>
        <a:lstStyle/>
        <a:p>
          <a:endParaRPr lang="en-US"/>
        </a:p>
      </dgm:t>
    </dgm:pt>
    <dgm:pt modelId="{742218EA-4807-47DE-AB05-EA6E6D75EF2E}" type="sibTrans" cxnId="{CCB0773C-8778-4758-A7B1-D9A1D16A71A8}">
      <dgm:prSet/>
      <dgm:spPr/>
      <dgm:t>
        <a:bodyPr/>
        <a:lstStyle/>
        <a:p>
          <a:endParaRPr lang="en-US"/>
        </a:p>
      </dgm:t>
    </dgm:pt>
    <dgm:pt modelId="{E3F546AA-C9A2-48AB-854C-5EE5C0B4BC7D}">
      <dgm:prSet phldrT="[Text]" custT="1"/>
      <dgm:spPr/>
      <dgm:t>
        <a:bodyPr/>
        <a:lstStyle/>
        <a:p>
          <a:pPr>
            <a:lnSpc>
              <a:spcPct val="100000"/>
            </a:lnSpc>
          </a:pPr>
          <a:r>
            <a:rPr lang="en-US" sz="1400"/>
            <a:t>(SCM &amp; Automation)</a:t>
          </a:r>
        </a:p>
      </dgm:t>
    </dgm:pt>
    <dgm:pt modelId="{C49E9D8D-0089-46D1-8B7A-BFD68F96301B}" type="parTrans" cxnId="{7CD4057A-F0AC-4272-9907-A97366A96679}">
      <dgm:prSet/>
      <dgm:spPr/>
      <dgm:t>
        <a:bodyPr/>
        <a:lstStyle/>
        <a:p>
          <a:endParaRPr lang="en-US"/>
        </a:p>
      </dgm:t>
    </dgm:pt>
    <dgm:pt modelId="{CDD02A25-FAB8-4CF1-B254-3BFB094204D7}" type="sibTrans" cxnId="{7CD4057A-F0AC-4272-9907-A97366A96679}">
      <dgm:prSet/>
      <dgm:spPr/>
      <dgm:t>
        <a:bodyPr/>
        <a:lstStyle/>
        <a:p>
          <a:endParaRPr lang="en-US"/>
        </a:p>
      </dgm:t>
    </dgm:pt>
    <dgm:pt modelId="{727D5536-17C9-4027-AFCB-35E08DC6D334}" type="pres">
      <dgm:prSet presAssocID="{B4731BB7-DCED-4E90-B055-B41A6C96B00A}" presName="root" presStyleCnt="0">
        <dgm:presLayoutVars>
          <dgm:dir/>
          <dgm:resizeHandles val="exact"/>
        </dgm:presLayoutVars>
      </dgm:prSet>
      <dgm:spPr/>
    </dgm:pt>
    <dgm:pt modelId="{DC1733AB-306D-4B50-94E3-9C54B07320DC}" type="pres">
      <dgm:prSet presAssocID="{E3398DF3-0A77-4E37-AFAA-8D3688BC5F81}" presName="compNode" presStyleCnt="0"/>
      <dgm:spPr/>
    </dgm:pt>
    <dgm:pt modelId="{55080C06-C2DB-48AA-8103-95BCF219A94E}" type="pres">
      <dgm:prSet presAssocID="{E3398DF3-0A77-4E37-AFAA-8D3688BC5F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22171BD8-4034-468F-8E60-FEC6D582B051}" type="pres">
      <dgm:prSet presAssocID="{E3398DF3-0A77-4E37-AFAA-8D3688BC5F81}" presName="iconSpace" presStyleCnt="0"/>
      <dgm:spPr/>
    </dgm:pt>
    <dgm:pt modelId="{55AB4553-CCC2-48E0-8FCE-225FDD1599B3}" type="pres">
      <dgm:prSet presAssocID="{E3398DF3-0A77-4E37-AFAA-8D3688BC5F81}" presName="parTx" presStyleLbl="revTx" presStyleIdx="0" presStyleCnt="6">
        <dgm:presLayoutVars>
          <dgm:chMax val="0"/>
          <dgm:chPref val="0"/>
        </dgm:presLayoutVars>
      </dgm:prSet>
      <dgm:spPr/>
    </dgm:pt>
    <dgm:pt modelId="{EC8E1624-81E0-4252-A796-21AD732C396B}" type="pres">
      <dgm:prSet presAssocID="{E3398DF3-0A77-4E37-AFAA-8D3688BC5F81}" presName="txSpace" presStyleCnt="0"/>
      <dgm:spPr/>
    </dgm:pt>
    <dgm:pt modelId="{882DBCA3-455A-44BA-9BB3-2EB77BBAF9D0}" type="pres">
      <dgm:prSet presAssocID="{E3398DF3-0A77-4E37-AFAA-8D3688BC5F81}" presName="desTx" presStyleLbl="revTx" presStyleIdx="1" presStyleCnt="6">
        <dgm:presLayoutVars/>
      </dgm:prSet>
      <dgm:spPr/>
    </dgm:pt>
    <dgm:pt modelId="{F887EE27-7694-453C-8E34-DEA567BA696F}" type="pres">
      <dgm:prSet presAssocID="{FC4D1153-D853-469E-99EF-CA3E9F680FFC}" presName="sibTrans" presStyleCnt="0"/>
      <dgm:spPr/>
    </dgm:pt>
    <dgm:pt modelId="{A2A9FAE2-4824-43EA-8E2C-1442E240B477}" type="pres">
      <dgm:prSet presAssocID="{45087CEA-479D-4A97-84CF-6AD607599915}" presName="compNode" presStyleCnt="0"/>
      <dgm:spPr/>
    </dgm:pt>
    <dgm:pt modelId="{886AE18B-03CD-4B74-A488-7BC2EC9C022F}" type="pres">
      <dgm:prSet presAssocID="{45087CEA-479D-4A97-84CF-6AD6075999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2B586BE4-C235-420B-911A-EDC8778482B0}" type="pres">
      <dgm:prSet presAssocID="{45087CEA-479D-4A97-84CF-6AD607599915}" presName="iconSpace" presStyleCnt="0"/>
      <dgm:spPr/>
    </dgm:pt>
    <dgm:pt modelId="{7E853179-035F-4A3B-B9C2-85D163F5CE43}" type="pres">
      <dgm:prSet presAssocID="{45087CEA-479D-4A97-84CF-6AD607599915}" presName="parTx" presStyleLbl="revTx" presStyleIdx="2" presStyleCnt="6">
        <dgm:presLayoutVars>
          <dgm:chMax val="0"/>
          <dgm:chPref val="0"/>
        </dgm:presLayoutVars>
      </dgm:prSet>
      <dgm:spPr/>
    </dgm:pt>
    <dgm:pt modelId="{3DC76DB8-E11B-4BF9-B3AD-491F455656D4}" type="pres">
      <dgm:prSet presAssocID="{45087CEA-479D-4A97-84CF-6AD607599915}" presName="txSpace" presStyleCnt="0"/>
      <dgm:spPr/>
    </dgm:pt>
    <dgm:pt modelId="{EC55CC44-AF24-43AF-A3F1-F9CC3EB5D2C4}" type="pres">
      <dgm:prSet presAssocID="{45087CEA-479D-4A97-84CF-6AD607599915}" presName="desTx" presStyleLbl="revTx" presStyleIdx="3" presStyleCnt="6">
        <dgm:presLayoutVars/>
      </dgm:prSet>
      <dgm:spPr/>
    </dgm:pt>
    <dgm:pt modelId="{9F726CA4-1AD3-4EEB-8992-3A8E5329B78A}" type="pres">
      <dgm:prSet presAssocID="{F604D933-C10F-40F7-88D6-436229CE805E}" presName="sibTrans" presStyleCnt="0"/>
      <dgm:spPr/>
    </dgm:pt>
    <dgm:pt modelId="{60A78759-0879-4008-8E79-2EB0414D8CC8}" type="pres">
      <dgm:prSet presAssocID="{619553B4-B0DA-4413-B598-09E3ECA331F9}" presName="compNode" presStyleCnt="0"/>
      <dgm:spPr/>
    </dgm:pt>
    <dgm:pt modelId="{B46F1209-C056-4212-A6C9-1EE9D52E41C5}" type="pres">
      <dgm:prSet presAssocID="{619553B4-B0DA-4413-B598-09E3ECA331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
        </a:ext>
      </dgm:extLst>
    </dgm:pt>
    <dgm:pt modelId="{DD4EB715-CFC6-4051-85C6-0D96D85C507F}" type="pres">
      <dgm:prSet presAssocID="{619553B4-B0DA-4413-B598-09E3ECA331F9}" presName="iconSpace" presStyleCnt="0"/>
      <dgm:spPr/>
    </dgm:pt>
    <dgm:pt modelId="{1BB7655C-B04B-49D4-88EF-CF3C1B00A703}" type="pres">
      <dgm:prSet presAssocID="{619553B4-B0DA-4413-B598-09E3ECA331F9}" presName="parTx" presStyleLbl="revTx" presStyleIdx="4" presStyleCnt="6">
        <dgm:presLayoutVars>
          <dgm:chMax val="0"/>
          <dgm:chPref val="0"/>
        </dgm:presLayoutVars>
      </dgm:prSet>
      <dgm:spPr/>
    </dgm:pt>
    <dgm:pt modelId="{005EC682-E57E-4F1F-8E3E-2BDA93F47289}" type="pres">
      <dgm:prSet presAssocID="{619553B4-B0DA-4413-B598-09E3ECA331F9}" presName="txSpace" presStyleCnt="0"/>
      <dgm:spPr/>
    </dgm:pt>
    <dgm:pt modelId="{789A5661-AD90-41DC-8B85-45EFE137003F}" type="pres">
      <dgm:prSet presAssocID="{619553B4-B0DA-4413-B598-09E3ECA331F9}" presName="desTx" presStyleLbl="revTx" presStyleIdx="5" presStyleCnt="6">
        <dgm:presLayoutVars/>
      </dgm:prSet>
      <dgm:spPr/>
    </dgm:pt>
  </dgm:ptLst>
  <dgm:cxnLst>
    <dgm:cxn modelId="{9E8EF438-4506-4DF9-8C37-A87ECB482485}" type="presOf" srcId="{66EFF8EB-A5A6-4808-A3E7-6517D054E1E3}" destId="{EC55CC44-AF24-43AF-A3F1-F9CC3EB5D2C4}" srcOrd="0" destOrd="0" presId="urn:microsoft.com/office/officeart/2018/2/layout/IconLabelDescriptionList"/>
    <dgm:cxn modelId="{CCB0773C-8778-4758-A7B1-D9A1D16A71A8}" srcId="{45087CEA-479D-4A97-84CF-6AD607599915}" destId="{66EFF8EB-A5A6-4808-A3E7-6517D054E1E3}" srcOrd="0" destOrd="0" parTransId="{83CC6586-BABF-497F-884F-0429E8545227}" sibTransId="{742218EA-4807-47DE-AB05-EA6E6D75EF2E}"/>
    <dgm:cxn modelId="{13A46A5D-E8C3-4F92-BC1C-83B42837DB55}" srcId="{B4731BB7-DCED-4E90-B055-B41A6C96B00A}" destId="{45087CEA-479D-4A97-84CF-6AD607599915}" srcOrd="1" destOrd="0" parTransId="{66AC59A0-7066-47E2-B202-00B04EDF51BE}" sibTransId="{F604D933-C10F-40F7-88D6-436229CE805E}"/>
    <dgm:cxn modelId="{D3E9B96A-E58B-4CAE-8B4C-70010738F30A}" srcId="{619553B4-B0DA-4413-B598-09E3ECA331F9}" destId="{1B772BDB-E25C-4271-A471-24034037E37D}" srcOrd="0" destOrd="0" parTransId="{FE02E0CB-869F-4567-858C-EB167D933C3F}" sibTransId="{79B2C6AB-7FF0-4BEA-87A6-FC8570F66E31}"/>
    <dgm:cxn modelId="{FD6DF771-AAAC-4DE9-B3DA-AE5EA104B6A5}" type="presOf" srcId="{45087CEA-479D-4A97-84CF-6AD607599915}" destId="{7E853179-035F-4A3B-B9C2-85D163F5CE43}" srcOrd="0" destOrd="0" presId="urn:microsoft.com/office/officeart/2018/2/layout/IconLabelDescriptionList"/>
    <dgm:cxn modelId="{7CD4057A-F0AC-4272-9907-A97366A96679}" srcId="{E3398DF3-0A77-4E37-AFAA-8D3688BC5F81}" destId="{E3F546AA-C9A2-48AB-854C-5EE5C0B4BC7D}" srcOrd="0" destOrd="0" parTransId="{C49E9D8D-0089-46D1-8B7A-BFD68F96301B}" sibTransId="{CDD02A25-FAB8-4CF1-B254-3BFB094204D7}"/>
    <dgm:cxn modelId="{5835805A-8DEC-47C2-B64E-7A6365DE2BE7}" type="presOf" srcId="{1B772BDB-E25C-4271-A471-24034037E37D}" destId="{789A5661-AD90-41DC-8B85-45EFE137003F}" srcOrd="0" destOrd="0" presId="urn:microsoft.com/office/officeart/2018/2/layout/IconLabelDescriptionList"/>
    <dgm:cxn modelId="{43BB837E-44C7-4A89-8383-5A9C1B948847}" srcId="{B4731BB7-DCED-4E90-B055-B41A6C96B00A}" destId="{619553B4-B0DA-4413-B598-09E3ECA331F9}" srcOrd="2" destOrd="0" parTransId="{8F8E0404-A4EF-4AFA-BE48-C11784D003E2}" sibTransId="{35C61A75-715A-4A74-B277-7815F0897036}"/>
    <dgm:cxn modelId="{AC998585-9C06-405D-81AC-D81493C1C1D9}" type="presOf" srcId="{619553B4-B0DA-4413-B598-09E3ECA331F9}" destId="{1BB7655C-B04B-49D4-88EF-CF3C1B00A703}" srcOrd="0" destOrd="0" presId="urn:microsoft.com/office/officeart/2018/2/layout/IconLabelDescriptionList"/>
    <dgm:cxn modelId="{3370748C-5EC9-4F3C-A893-677546242989}" srcId="{B4731BB7-DCED-4E90-B055-B41A6C96B00A}" destId="{E3398DF3-0A77-4E37-AFAA-8D3688BC5F81}" srcOrd="0" destOrd="0" parTransId="{811CAAB4-7D08-435B-B85B-DB1BA70E9D0B}" sibTransId="{FC4D1153-D853-469E-99EF-CA3E9F680FFC}"/>
    <dgm:cxn modelId="{43F65FC0-861B-4444-8809-455E6D68D3E5}" type="presOf" srcId="{E3F546AA-C9A2-48AB-854C-5EE5C0B4BC7D}" destId="{882DBCA3-455A-44BA-9BB3-2EB77BBAF9D0}" srcOrd="0" destOrd="0" presId="urn:microsoft.com/office/officeart/2018/2/layout/IconLabelDescriptionList"/>
    <dgm:cxn modelId="{3FFE19F1-E455-4407-9237-7950DE718798}" type="presOf" srcId="{B4731BB7-DCED-4E90-B055-B41A6C96B00A}" destId="{727D5536-17C9-4027-AFCB-35E08DC6D334}" srcOrd="0" destOrd="0" presId="urn:microsoft.com/office/officeart/2018/2/layout/IconLabelDescriptionList"/>
    <dgm:cxn modelId="{6D6EDDF9-0AA1-4196-A6B3-2A1219947757}" type="presOf" srcId="{E3398DF3-0A77-4E37-AFAA-8D3688BC5F81}" destId="{55AB4553-CCC2-48E0-8FCE-225FDD1599B3}" srcOrd="0" destOrd="0" presId="urn:microsoft.com/office/officeart/2018/2/layout/IconLabelDescriptionList"/>
    <dgm:cxn modelId="{F2850650-4DD1-4296-B450-B6C792256099}" type="presParOf" srcId="{727D5536-17C9-4027-AFCB-35E08DC6D334}" destId="{DC1733AB-306D-4B50-94E3-9C54B07320DC}" srcOrd="0" destOrd="0" presId="urn:microsoft.com/office/officeart/2018/2/layout/IconLabelDescriptionList"/>
    <dgm:cxn modelId="{CE081BF6-2651-4389-9D00-8DC67384E22F}" type="presParOf" srcId="{DC1733AB-306D-4B50-94E3-9C54B07320DC}" destId="{55080C06-C2DB-48AA-8103-95BCF219A94E}" srcOrd="0" destOrd="0" presId="urn:microsoft.com/office/officeart/2018/2/layout/IconLabelDescriptionList"/>
    <dgm:cxn modelId="{55FB00D2-CE34-4F1C-8800-C58106C59FBB}" type="presParOf" srcId="{DC1733AB-306D-4B50-94E3-9C54B07320DC}" destId="{22171BD8-4034-468F-8E60-FEC6D582B051}" srcOrd="1" destOrd="0" presId="urn:microsoft.com/office/officeart/2018/2/layout/IconLabelDescriptionList"/>
    <dgm:cxn modelId="{72B3041C-8FA0-47A0-9493-8D23B2B79A44}" type="presParOf" srcId="{DC1733AB-306D-4B50-94E3-9C54B07320DC}" destId="{55AB4553-CCC2-48E0-8FCE-225FDD1599B3}" srcOrd="2" destOrd="0" presId="urn:microsoft.com/office/officeart/2018/2/layout/IconLabelDescriptionList"/>
    <dgm:cxn modelId="{E91A1F3C-0744-4F7F-9CB4-4BBAD9FA9A88}" type="presParOf" srcId="{DC1733AB-306D-4B50-94E3-9C54B07320DC}" destId="{EC8E1624-81E0-4252-A796-21AD732C396B}" srcOrd="3" destOrd="0" presId="urn:microsoft.com/office/officeart/2018/2/layout/IconLabelDescriptionList"/>
    <dgm:cxn modelId="{5F87FFCE-3395-4CCB-897D-7E361AEE7B98}" type="presParOf" srcId="{DC1733AB-306D-4B50-94E3-9C54B07320DC}" destId="{882DBCA3-455A-44BA-9BB3-2EB77BBAF9D0}" srcOrd="4" destOrd="0" presId="urn:microsoft.com/office/officeart/2018/2/layout/IconLabelDescriptionList"/>
    <dgm:cxn modelId="{CB418596-85FB-47E2-855E-5B3A8D946EA8}" type="presParOf" srcId="{727D5536-17C9-4027-AFCB-35E08DC6D334}" destId="{F887EE27-7694-453C-8E34-DEA567BA696F}" srcOrd="1" destOrd="0" presId="urn:microsoft.com/office/officeart/2018/2/layout/IconLabelDescriptionList"/>
    <dgm:cxn modelId="{50D4CE35-7920-47BE-9850-0CE689DDE399}" type="presParOf" srcId="{727D5536-17C9-4027-AFCB-35E08DC6D334}" destId="{A2A9FAE2-4824-43EA-8E2C-1442E240B477}" srcOrd="2" destOrd="0" presId="urn:microsoft.com/office/officeart/2018/2/layout/IconLabelDescriptionList"/>
    <dgm:cxn modelId="{39081C89-1819-4544-89D5-9AC3E987AFCF}" type="presParOf" srcId="{A2A9FAE2-4824-43EA-8E2C-1442E240B477}" destId="{886AE18B-03CD-4B74-A488-7BC2EC9C022F}" srcOrd="0" destOrd="0" presId="urn:microsoft.com/office/officeart/2018/2/layout/IconLabelDescriptionList"/>
    <dgm:cxn modelId="{64C5170A-556A-46C6-ABB6-4C8F1EFD31BB}" type="presParOf" srcId="{A2A9FAE2-4824-43EA-8E2C-1442E240B477}" destId="{2B586BE4-C235-420B-911A-EDC8778482B0}" srcOrd="1" destOrd="0" presId="urn:microsoft.com/office/officeart/2018/2/layout/IconLabelDescriptionList"/>
    <dgm:cxn modelId="{BE5F9956-71DB-4379-88DE-574787B692F8}" type="presParOf" srcId="{A2A9FAE2-4824-43EA-8E2C-1442E240B477}" destId="{7E853179-035F-4A3B-B9C2-85D163F5CE43}" srcOrd="2" destOrd="0" presId="urn:microsoft.com/office/officeart/2018/2/layout/IconLabelDescriptionList"/>
    <dgm:cxn modelId="{F9065CD1-07AA-4210-BB8E-4829E15224DB}" type="presParOf" srcId="{A2A9FAE2-4824-43EA-8E2C-1442E240B477}" destId="{3DC76DB8-E11B-4BF9-B3AD-491F455656D4}" srcOrd="3" destOrd="0" presId="urn:microsoft.com/office/officeart/2018/2/layout/IconLabelDescriptionList"/>
    <dgm:cxn modelId="{D4104142-E49C-485F-BE64-7EEED8507F09}" type="presParOf" srcId="{A2A9FAE2-4824-43EA-8E2C-1442E240B477}" destId="{EC55CC44-AF24-43AF-A3F1-F9CC3EB5D2C4}" srcOrd="4" destOrd="0" presId="urn:microsoft.com/office/officeart/2018/2/layout/IconLabelDescriptionList"/>
    <dgm:cxn modelId="{C26F951F-B5A2-4A2A-92DE-D7D624010ECA}" type="presParOf" srcId="{727D5536-17C9-4027-AFCB-35E08DC6D334}" destId="{9F726CA4-1AD3-4EEB-8992-3A8E5329B78A}" srcOrd="3" destOrd="0" presId="urn:microsoft.com/office/officeart/2018/2/layout/IconLabelDescriptionList"/>
    <dgm:cxn modelId="{73FF2681-24DB-49F2-96A3-92CE9CA11CE3}" type="presParOf" srcId="{727D5536-17C9-4027-AFCB-35E08DC6D334}" destId="{60A78759-0879-4008-8E79-2EB0414D8CC8}" srcOrd="4" destOrd="0" presId="urn:microsoft.com/office/officeart/2018/2/layout/IconLabelDescriptionList"/>
    <dgm:cxn modelId="{6CC9BED4-2738-4EB7-BDBB-4E9FBB94105B}" type="presParOf" srcId="{60A78759-0879-4008-8E79-2EB0414D8CC8}" destId="{B46F1209-C056-4212-A6C9-1EE9D52E41C5}" srcOrd="0" destOrd="0" presId="urn:microsoft.com/office/officeart/2018/2/layout/IconLabelDescriptionList"/>
    <dgm:cxn modelId="{CED0137F-0AA7-44ED-A1D8-CD5CAF5EC254}" type="presParOf" srcId="{60A78759-0879-4008-8E79-2EB0414D8CC8}" destId="{DD4EB715-CFC6-4051-85C6-0D96D85C507F}" srcOrd="1" destOrd="0" presId="urn:microsoft.com/office/officeart/2018/2/layout/IconLabelDescriptionList"/>
    <dgm:cxn modelId="{26AABA6D-11DC-440B-900E-BD9F44645B78}" type="presParOf" srcId="{60A78759-0879-4008-8E79-2EB0414D8CC8}" destId="{1BB7655C-B04B-49D4-88EF-CF3C1B00A703}" srcOrd="2" destOrd="0" presId="urn:microsoft.com/office/officeart/2018/2/layout/IconLabelDescriptionList"/>
    <dgm:cxn modelId="{EB6277F3-C383-477F-B47D-57CD15931BEF}" type="presParOf" srcId="{60A78759-0879-4008-8E79-2EB0414D8CC8}" destId="{005EC682-E57E-4F1F-8E3E-2BDA93F47289}" srcOrd="3" destOrd="0" presId="urn:microsoft.com/office/officeart/2018/2/layout/IconLabelDescriptionList"/>
    <dgm:cxn modelId="{295D5225-6390-4548-B581-A82D804E6438}" type="presParOf" srcId="{60A78759-0879-4008-8E79-2EB0414D8CC8}" destId="{789A5661-AD90-41DC-8B85-45EFE137003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499F5-9B79-4FC6-887D-166CEB585804}">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7EB51-E399-46CB-82B4-AD65B4891AD5}">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4690C-E476-4E51-B262-0F300A1A6FD2}">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1111250">
            <a:lnSpc>
              <a:spcPct val="100000"/>
            </a:lnSpc>
            <a:spcBef>
              <a:spcPct val="0"/>
            </a:spcBef>
            <a:spcAft>
              <a:spcPct val="35000"/>
            </a:spcAft>
            <a:buNone/>
          </a:pPr>
          <a:r>
            <a:rPr lang="en-US" sz="2500" kern="1200"/>
            <a:t>Founded in 2011, a pure play retailer in the pet industry</a:t>
          </a:r>
        </a:p>
      </dsp:txBody>
      <dsp:txXfrm>
        <a:off x="1834628" y="678"/>
        <a:ext cx="4469100" cy="1588423"/>
      </dsp:txXfrm>
    </dsp:sp>
    <dsp:sp modelId="{FBD3671D-EA51-458A-9AAD-ECD2CC30C1CF}">
      <dsp:nvSpPr>
        <dsp:cNvPr id="0" name=""/>
        <dsp:cNvSpPr/>
      </dsp:nvSpPr>
      <dsp:spPr>
        <a:xfrm>
          <a:off x="0" y="1981093"/>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9E988-BEF0-48FB-A37C-2B0819A3008B}">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EE968E-17AF-40F2-A785-08A1CB18A55D}">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1111250">
            <a:lnSpc>
              <a:spcPct val="100000"/>
            </a:lnSpc>
            <a:spcBef>
              <a:spcPct val="0"/>
            </a:spcBef>
            <a:spcAft>
              <a:spcPct val="35000"/>
            </a:spcAft>
            <a:buNone/>
          </a:pPr>
          <a:r>
            <a:rPr lang="en-US" sz="2500" kern="1200"/>
            <a:t>Wide range of pet products: 3500+ brands</a:t>
          </a:r>
        </a:p>
      </dsp:txBody>
      <dsp:txXfrm>
        <a:off x="1834628" y="1986207"/>
        <a:ext cx="4469100" cy="1588423"/>
      </dsp:txXfrm>
    </dsp:sp>
    <dsp:sp modelId="{AE0D25B5-6BD7-48D4-96A3-D0968DB6F0DE}">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A636C-9C88-4B64-8B98-9EB9CC05AE07}">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75E77-4273-4A98-AC4B-F2D8C388A3A5}">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1111250">
            <a:lnSpc>
              <a:spcPct val="100000"/>
            </a:lnSpc>
            <a:spcBef>
              <a:spcPct val="0"/>
            </a:spcBef>
            <a:spcAft>
              <a:spcPct val="35000"/>
            </a:spcAft>
            <a:buNone/>
          </a:pPr>
          <a:r>
            <a:rPr lang="en-US" sz="2500" kern="1200"/>
            <a:t>The WOW customer service experience</a:t>
          </a:r>
        </a:p>
      </dsp:txBody>
      <dsp:txXfrm>
        <a:off x="1834628" y="3971736"/>
        <a:ext cx="4469100" cy="1588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F74B6-4C27-41F4-A93C-67D7B4126813}">
      <dsp:nvSpPr>
        <dsp:cNvPr id="0" name=""/>
        <dsp:cNvSpPr/>
      </dsp:nvSpPr>
      <dsp:spPr>
        <a:xfrm>
          <a:off x="240292" y="520670"/>
          <a:ext cx="1350344" cy="13503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376DA-509E-4E21-80EB-1EDB96366C17}">
      <dsp:nvSpPr>
        <dsp:cNvPr id="0" name=""/>
        <dsp:cNvSpPr/>
      </dsp:nvSpPr>
      <dsp:spPr>
        <a:xfrm>
          <a:off x="523865" y="804243"/>
          <a:ext cx="783199" cy="783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36D63-E87D-4550-B51B-7C5F7BA23949}">
      <dsp:nvSpPr>
        <dsp:cNvPr id="0" name=""/>
        <dsp:cNvSpPr/>
      </dsp:nvSpPr>
      <dsp:spPr>
        <a:xfrm>
          <a:off x="1879997" y="520670"/>
          <a:ext cx="3182955" cy="135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Active customer runway</a:t>
          </a:r>
        </a:p>
        <a:p>
          <a:pPr marL="0" lvl="0" indent="0" algn="l" defTabSz="711200">
            <a:lnSpc>
              <a:spcPct val="100000"/>
            </a:lnSpc>
            <a:spcBef>
              <a:spcPct val="0"/>
            </a:spcBef>
            <a:spcAft>
              <a:spcPct val="35000"/>
            </a:spcAft>
            <a:buNone/>
          </a:pPr>
          <a:r>
            <a:rPr lang="en-US" sz="1600" kern="1200"/>
            <a:t>1.3% drop in customer base</a:t>
          </a:r>
        </a:p>
        <a:p>
          <a:pPr marL="0" lvl="0" indent="0" algn="l" defTabSz="711200">
            <a:lnSpc>
              <a:spcPct val="100000"/>
            </a:lnSpc>
            <a:spcBef>
              <a:spcPct val="0"/>
            </a:spcBef>
            <a:spcAft>
              <a:spcPct val="35000"/>
            </a:spcAft>
            <a:buNone/>
          </a:pPr>
          <a:r>
            <a:rPr lang="en-US" sz="1600" kern="1200"/>
            <a:t>15% increase customer spend</a:t>
          </a:r>
        </a:p>
        <a:p>
          <a:pPr marL="0" lvl="0" indent="0" algn="l" defTabSz="711200">
            <a:lnSpc>
              <a:spcPct val="100000"/>
            </a:lnSpc>
            <a:spcBef>
              <a:spcPct val="0"/>
            </a:spcBef>
            <a:spcAft>
              <a:spcPct val="35000"/>
            </a:spcAft>
            <a:buNone/>
          </a:pPr>
          <a:r>
            <a:rPr lang="en-US" sz="1600" kern="1200">
              <a:latin typeface="Tw Cen MT"/>
            </a:rPr>
            <a:t>75</a:t>
          </a:r>
          <a:r>
            <a:rPr lang="en-US" sz="1600" kern="1200"/>
            <a:t>% net sales, </a:t>
          </a:r>
          <a:r>
            <a:rPr lang="en-US" sz="1600" kern="1200" err="1"/>
            <a:t>Autoship</a:t>
          </a:r>
          <a:endParaRPr lang="en-US" sz="1600" kern="1200"/>
        </a:p>
      </dsp:txBody>
      <dsp:txXfrm>
        <a:off x="1879997" y="520670"/>
        <a:ext cx="3182955" cy="1350344"/>
      </dsp:txXfrm>
    </dsp:sp>
    <dsp:sp modelId="{42927292-FE33-419C-A7C0-AFEBCC53B7FF}">
      <dsp:nvSpPr>
        <dsp:cNvPr id="0" name=""/>
        <dsp:cNvSpPr/>
      </dsp:nvSpPr>
      <dsp:spPr>
        <a:xfrm>
          <a:off x="5617558" y="520670"/>
          <a:ext cx="1350344" cy="13503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43FFF-58BA-4CA7-A196-D9B112A50751}">
      <dsp:nvSpPr>
        <dsp:cNvPr id="0" name=""/>
        <dsp:cNvSpPr/>
      </dsp:nvSpPr>
      <dsp:spPr>
        <a:xfrm>
          <a:off x="5901130" y="804243"/>
          <a:ext cx="783199" cy="7831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E1C470-53DF-4437-AF08-D7ACB2095E55}">
      <dsp:nvSpPr>
        <dsp:cNvPr id="0" name=""/>
        <dsp:cNvSpPr/>
      </dsp:nvSpPr>
      <dsp:spPr>
        <a:xfrm>
          <a:off x="7257262" y="520670"/>
          <a:ext cx="3182955" cy="135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Profitable, but growth slowing</a:t>
          </a:r>
          <a:br>
            <a:rPr lang="en-US" sz="1600" kern="1200"/>
          </a:br>
          <a:r>
            <a:rPr lang="en-US" sz="1600" kern="1200"/>
            <a:t>Softening in consumer discretionary spending</a:t>
          </a:r>
        </a:p>
      </dsp:txBody>
      <dsp:txXfrm>
        <a:off x="7257262" y="520670"/>
        <a:ext cx="3182955" cy="1350344"/>
      </dsp:txXfrm>
    </dsp:sp>
    <dsp:sp modelId="{BB8476DE-FAE3-4252-8687-DD30FBF28A6B}">
      <dsp:nvSpPr>
        <dsp:cNvPr id="0" name=""/>
        <dsp:cNvSpPr/>
      </dsp:nvSpPr>
      <dsp:spPr>
        <a:xfrm>
          <a:off x="240292" y="2637455"/>
          <a:ext cx="1350344" cy="13503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2C4133-F532-4B9D-B16E-B01D7ACF4586}">
      <dsp:nvSpPr>
        <dsp:cNvPr id="0" name=""/>
        <dsp:cNvSpPr/>
      </dsp:nvSpPr>
      <dsp:spPr>
        <a:xfrm>
          <a:off x="523865" y="2921027"/>
          <a:ext cx="783199" cy="7831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E9051-FD99-46A9-BB5F-DD5D1E48F9A5}">
      <dsp:nvSpPr>
        <dsp:cNvPr id="0" name=""/>
        <dsp:cNvSpPr/>
      </dsp:nvSpPr>
      <dsp:spPr>
        <a:xfrm>
          <a:off x="1879997" y="2637455"/>
          <a:ext cx="3182955" cy="135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Automation controls costs, improves safety, increases efficiency</a:t>
          </a:r>
          <a:endParaRPr lang="en-US" sz="1600" kern="1200"/>
        </a:p>
        <a:p>
          <a:pPr marL="0" lvl="0" indent="0" algn="l" defTabSz="711200">
            <a:lnSpc>
              <a:spcPct val="100000"/>
            </a:lnSpc>
            <a:spcBef>
              <a:spcPct val="0"/>
            </a:spcBef>
            <a:spcAft>
              <a:spcPct val="35000"/>
            </a:spcAft>
            <a:buNone/>
          </a:pPr>
          <a:r>
            <a:rPr lang="en-US" sz="1600" kern="1200">
              <a:latin typeface="Tw Cen MT"/>
            </a:rPr>
            <a:t>4 automated</a:t>
          </a:r>
          <a:r>
            <a:rPr lang="en-US" sz="1600" kern="1200"/>
            <a:t>, 17 total Fulfillment Centers</a:t>
          </a:r>
        </a:p>
      </dsp:txBody>
      <dsp:txXfrm>
        <a:off x="1879997" y="2637455"/>
        <a:ext cx="3182955" cy="1350344"/>
      </dsp:txXfrm>
    </dsp:sp>
    <dsp:sp modelId="{4E5912F8-C765-40F0-9684-61F0B4D7868A}">
      <dsp:nvSpPr>
        <dsp:cNvPr id="0" name=""/>
        <dsp:cNvSpPr/>
      </dsp:nvSpPr>
      <dsp:spPr>
        <a:xfrm>
          <a:off x="5617558" y="2637455"/>
          <a:ext cx="1350344" cy="13503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55999-9223-412E-B9B1-C8BE857D15A2}">
      <dsp:nvSpPr>
        <dsp:cNvPr id="0" name=""/>
        <dsp:cNvSpPr/>
      </dsp:nvSpPr>
      <dsp:spPr>
        <a:xfrm>
          <a:off x="5901130" y="2921027"/>
          <a:ext cx="783199" cy="7831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AD0A6-3B2E-4EFD-A8F0-2E5BF1A0D508}">
      <dsp:nvSpPr>
        <dsp:cNvPr id="0" name=""/>
        <dsp:cNvSpPr/>
      </dsp:nvSpPr>
      <dsp:spPr>
        <a:xfrm>
          <a:off x="7257262" y="2637455"/>
          <a:ext cx="3182955" cy="135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Poor website engagement</a:t>
          </a:r>
          <a:r>
            <a:rPr lang="en-US" sz="1600" kern="1200"/>
            <a:t> Bounce rates and conversion rates not optimal</a:t>
          </a:r>
        </a:p>
      </dsp:txBody>
      <dsp:txXfrm>
        <a:off x="7257262" y="2637455"/>
        <a:ext cx="3182955" cy="1350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80C06-C2DB-48AA-8103-95BCF219A94E}">
      <dsp:nvSpPr>
        <dsp:cNvPr id="0" name=""/>
        <dsp:cNvSpPr/>
      </dsp:nvSpPr>
      <dsp:spPr>
        <a:xfrm>
          <a:off x="5552" y="684503"/>
          <a:ext cx="604061" cy="6040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AB4553-CCC2-48E0-8FCE-225FDD1599B3}">
      <dsp:nvSpPr>
        <dsp:cNvPr id="0" name=""/>
        <dsp:cNvSpPr/>
      </dsp:nvSpPr>
      <dsp:spPr>
        <a:xfrm>
          <a:off x="5552" y="1357085"/>
          <a:ext cx="1725891" cy="436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Operational Efficiency</a:t>
          </a:r>
        </a:p>
      </dsp:txBody>
      <dsp:txXfrm>
        <a:off x="5552" y="1357085"/>
        <a:ext cx="1725891" cy="436866"/>
      </dsp:txXfrm>
    </dsp:sp>
    <dsp:sp modelId="{882DBCA3-455A-44BA-9BB3-2EB77BBAF9D0}">
      <dsp:nvSpPr>
        <dsp:cNvPr id="0" name=""/>
        <dsp:cNvSpPr/>
      </dsp:nvSpPr>
      <dsp:spPr>
        <a:xfrm>
          <a:off x="5552" y="1825820"/>
          <a:ext cx="1725891" cy="452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(SCM &amp; Automation)</a:t>
          </a:r>
        </a:p>
      </dsp:txBody>
      <dsp:txXfrm>
        <a:off x="5552" y="1825820"/>
        <a:ext cx="1725891" cy="452166"/>
      </dsp:txXfrm>
    </dsp:sp>
    <dsp:sp modelId="{886AE18B-03CD-4B74-A488-7BC2EC9C022F}">
      <dsp:nvSpPr>
        <dsp:cNvPr id="0" name=""/>
        <dsp:cNvSpPr/>
      </dsp:nvSpPr>
      <dsp:spPr>
        <a:xfrm>
          <a:off x="2033473" y="684503"/>
          <a:ext cx="604061" cy="6040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53179-035F-4A3B-B9C2-85D163F5CE43}">
      <dsp:nvSpPr>
        <dsp:cNvPr id="0" name=""/>
        <dsp:cNvSpPr/>
      </dsp:nvSpPr>
      <dsp:spPr>
        <a:xfrm>
          <a:off x="2033473" y="1357085"/>
          <a:ext cx="1725891" cy="436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Enhanced Product Way-Finding </a:t>
          </a:r>
        </a:p>
      </dsp:txBody>
      <dsp:txXfrm>
        <a:off x="2033473" y="1357085"/>
        <a:ext cx="1725891" cy="436866"/>
      </dsp:txXfrm>
    </dsp:sp>
    <dsp:sp modelId="{EC55CC44-AF24-43AF-A3F1-F9CC3EB5D2C4}">
      <dsp:nvSpPr>
        <dsp:cNvPr id="0" name=""/>
        <dsp:cNvSpPr/>
      </dsp:nvSpPr>
      <dsp:spPr>
        <a:xfrm>
          <a:off x="2033473" y="1825820"/>
          <a:ext cx="1725891" cy="452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(UI Makeover)</a:t>
          </a:r>
        </a:p>
      </dsp:txBody>
      <dsp:txXfrm>
        <a:off x="2033473" y="1825820"/>
        <a:ext cx="1725891" cy="452166"/>
      </dsp:txXfrm>
    </dsp:sp>
    <dsp:sp modelId="{B46F1209-C056-4212-A6C9-1EE9D52E41C5}">
      <dsp:nvSpPr>
        <dsp:cNvPr id="0" name=""/>
        <dsp:cNvSpPr/>
      </dsp:nvSpPr>
      <dsp:spPr>
        <a:xfrm>
          <a:off x="4061395" y="684503"/>
          <a:ext cx="604061" cy="6040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7655C-B04B-49D4-88EF-CF3C1B00A703}">
      <dsp:nvSpPr>
        <dsp:cNvPr id="0" name=""/>
        <dsp:cNvSpPr/>
      </dsp:nvSpPr>
      <dsp:spPr>
        <a:xfrm>
          <a:off x="4061395" y="1357085"/>
          <a:ext cx="1725891" cy="436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Reinvigorated Customer Centricity  </a:t>
          </a:r>
        </a:p>
      </dsp:txBody>
      <dsp:txXfrm>
        <a:off x="4061395" y="1357085"/>
        <a:ext cx="1725891" cy="436866"/>
      </dsp:txXfrm>
    </dsp:sp>
    <dsp:sp modelId="{789A5661-AD90-41DC-8B85-45EFE137003F}">
      <dsp:nvSpPr>
        <dsp:cNvPr id="0" name=""/>
        <dsp:cNvSpPr/>
      </dsp:nvSpPr>
      <dsp:spPr>
        <a:xfrm>
          <a:off x="4061395" y="1825820"/>
          <a:ext cx="1725891" cy="452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(Customer Rewards, Loyalty Incentives)</a:t>
          </a:r>
        </a:p>
      </dsp:txBody>
      <dsp:txXfrm>
        <a:off x="4061395" y="1825820"/>
        <a:ext cx="1725891" cy="452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AF1E9-3C9E-4745-8B10-6500205B640A}"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2B46A-FAFA-4058-B2D5-F917A755E4BD}" type="slidenum">
              <a:rPr lang="en-US" smtClean="0"/>
              <a:t>‹#›</a:t>
            </a:fld>
            <a:endParaRPr lang="en-US"/>
          </a:p>
        </p:txBody>
      </p:sp>
    </p:spTree>
    <p:extLst>
      <p:ext uri="{BB962C8B-B14F-4D97-AF65-F5344CB8AC3E}">
        <p14:creationId xmlns:p14="http://schemas.microsoft.com/office/powerpoint/2010/main" val="1569750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112B46A-FAFA-4058-B2D5-F917A755E4BD}" type="slidenum">
              <a:rPr lang="en-US" smtClean="0"/>
              <a:t>1</a:t>
            </a:fld>
            <a:endParaRPr lang="en-US"/>
          </a:p>
        </p:txBody>
      </p:sp>
    </p:spTree>
    <p:extLst>
      <p:ext uri="{BB962C8B-B14F-4D97-AF65-F5344CB8AC3E}">
        <p14:creationId xmlns:p14="http://schemas.microsoft.com/office/powerpoint/2010/main" val="3890573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a:t>
            </a:r>
          </a:p>
        </p:txBody>
      </p:sp>
      <p:sp>
        <p:nvSpPr>
          <p:cNvPr id="4" name="Slide Number Placeholder 3"/>
          <p:cNvSpPr>
            <a:spLocks noGrp="1"/>
          </p:cNvSpPr>
          <p:nvPr>
            <p:ph type="sldNum" sz="quarter" idx="5"/>
          </p:nvPr>
        </p:nvSpPr>
        <p:spPr/>
        <p:txBody>
          <a:bodyPr/>
          <a:lstStyle/>
          <a:p>
            <a:fld id="{B112B46A-FAFA-4058-B2D5-F917A755E4BD}" type="slidenum">
              <a:rPr lang="en-US" smtClean="0"/>
              <a:t>15</a:t>
            </a:fld>
            <a:endParaRPr lang="en-US"/>
          </a:p>
        </p:txBody>
      </p:sp>
    </p:spTree>
    <p:extLst>
      <p:ext uri="{BB962C8B-B14F-4D97-AF65-F5344CB8AC3E}">
        <p14:creationId xmlns:p14="http://schemas.microsoft.com/office/powerpoint/2010/main" val="70047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(Jen) We are team pet pals, </a:t>
            </a:r>
            <a:r>
              <a:rPr lang="en-US" err="1"/>
              <a:t>amd</a:t>
            </a:r>
            <a:r>
              <a:rPr lang="en-US"/>
              <a:t> e are excited to take you on </a:t>
            </a:r>
            <a:r>
              <a:rPr lang="en-US" err="1"/>
              <a:t>Chewy’s</a:t>
            </a:r>
            <a:r>
              <a:rPr lang="en-US"/>
              <a:t> journey to transform the pet owner experience we will be present we will be presenting our findings, analysis and recommendations for how chewy can unleash parent pet parent delight. </a:t>
            </a:r>
            <a:endParaRPr lang="en-US">
              <a:cs typeface="Calibri"/>
            </a:endParaRPr>
          </a:p>
          <a:p>
            <a:r>
              <a:rPr lang="en-US"/>
              <a:t>So let’s start with how chewy began. Chewy was founded in 2011 under the premise of being your neighborhood local pet store, with the added benefits of e-commerce so product variety more product accessibility and the convenience of an online experience. </a:t>
            </a:r>
          </a:p>
          <a:p>
            <a:r>
              <a:rPr lang="en-US"/>
              <a:t>Chewy differentiated itself by doubling down on a wow customer experience which stems from our empathy with customers that we understand the love that they have for their pets we understand that pets are more than just pets, they’re your best friend, your companion, your passion. But what we found is that our customers’ needs and expectations and even environments have changed, so we need to adjust to stay top dog. So I’m going to pass to Gabe to give us a look into who our customers are.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112B46A-FAFA-4058-B2D5-F917A755E4BD}" type="slidenum">
              <a:rPr lang="en-US" smtClean="0"/>
              <a:t>2</a:t>
            </a:fld>
            <a:endParaRPr lang="en-US"/>
          </a:p>
        </p:txBody>
      </p:sp>
    </p:spTree>
    <p:extLst>
      <p:ext uri="{BB962C8B-B14F-4D97-AF65-F5344CB8AC3E}">
        <p14:creationId xmlns:p14="http://schemas.microsoft.com/office/powerpoint/2010/main" val="184702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pPr>
            <a:r>
              <a:rPr lang="en-US" u="sng"/>
              <a:t>Let's Meet Sam</a:t>
            </a:r>
          </a:p>
          <a:p>
            <a:pPr lvl="2">
              <a:lnSpc>
                <a:spcPct val="90000"/>
              </a:lnSpc>
              <a:spcBef>
                <a:spcPts val="500"/>
              </a:spcBef>
              <a:buChar char="•"/>
            </a:pPr>
            <a:r>
              <a:rPr lang="en-US"/>
              <a:t>a 30-something millennial who has two fur-babies, a domestic short-haired cat, Luna and a mixed breed dog, Albus.</a:t>
            </a:r>
            <a:endParaRPr lang="en-US">
              <a:cs typeface="Calibri"/>
            </a:endParaRPr>
          </a:p>
          <a:p>
            <a:pPr lvl="2">
              <a:lnSpc>
                <a:spcPct val="90000"/>
              </a:lnSpc>
              <a:spcBef>
                <a:spcPts val="500"/>
              </a:spcBef>
              <a:buChar char="•"/>
            </a:pPr>
            <a:r>
              <a:rPr lang="en-US"/>
              <a:t>Sam is a working professional who works as junior product manager for a tech startup.</a:t>
            </a:r>
            <a:endParaRPr lang="en-US">
              <a:cs typeface="Calibri"/>
            </a:endParaRPr>
          </a:p>
          <a:p>
            <a:pPr lvl="2">
              <a:lnSpc>
                <a:spcPct val="90000"/>
              </a:lnSpc>
              <a:spcBef>
                <a:spcPts val="500"/>
              </a:spcBef>
              <a:buChar char="•"/>
            </a:pPr>
            <a:r>
              <a:rPr lang="en-US"/>
              <a:t>Sam started ordering from Chewy during the COVID-19 pandemic shutdowns ordering because Chewy was convenient and available.</a:t>
            </a:r>
            <a:endParaRPr lang="en-US">
              <a:cs typeface="Calibri"/>
            </a:endParaRPr>
          </a:p>
          <a:p>
            <a:pPr lvl="2">
              <a:lnSpc>
                <a:spcPct val="90000"/>
              </a:lnSpc>
              <a:spcBef>
                <a:spcPts val="500"/>
              </a:spcBef>
              <a:buChar char="•"/>
            </a:pPr>
            <a:r>
              <a:rPr lang="en-US"/>
              <a:t>Living in a bustling city, Sam appreciates the convenience and efficiency that technology brings to everyday life. </a:t>
            </a:r>
            <a:endParaRPr lang="en-US">
              <a:cs typeface="Calibri"/>
            </a:endParaRPr>
          </a:p>
          <a:p>
            <a:pPr marL="1085850" lvl="2" indent="-171450">
              <a:lnSpc>
                <a:spcPct val="90000"/>
              </a:lnSpc>
              <a:spcBef>
                <a:spcPts val="500"/>
              </a:spcBef>
              <a:buFont typeface="Arial"/>
              <a:buChar char="•"/>
            </a:pPr>
            <a:r>
              <a:rPr lang="en-US"/>
              <a:t>Her Interests and Hobbies includes: </a:t>
            </a:r>
          </a:p>
          <a:p>
            <a:pPr marL="1543050" lvl="3" indent="-171450">
              <a:lnSpc>
                <a:spcPct val="90000"/>
              </a:lnSpc>
              <a:spcBef>
                <a:spcPts val="500"/>
              </a:spcBef>
              <a:buFont typeface="Arial"/>
              <a:buChar char="•"/>
            </a:pPr>
            <a:r>
              <a:rPr lang="en-US"/>
              <a:t>Being physically active by weightlifting, cycling, and taking their pets hiking.</a:t>
            </a:r>
          </a:p>
          <a:p>
            <a:pPr marL="1543050" lvl="3" indent="-171450">
              <a:lnSpc>
                <a:spcPct val="90000"/>
              </a:lnSpc>
              <a:spcBef>
                <a:spcPts val="500"/>
              </a:spcBef>
              <a:buFont typeface="Arial"/>
              <a:buChar char="•"/>
            </a:pPr>
            <a:r>
              <a:rPr lang="en-US"/>
              <a:t>Loves spending quality time with Luna and Albus, providing them with the best care possible and ensuring they are happy and healthy</a:t>
            </a:r>
          </a:p>
          <a:p>
            <a:pPr marL="1543050" lvl="3" indent="-171450">
              <a:lnSpc>
                <a:spcPct val="90000"/>
              </a:lnSpc>
              <a:spcBef>
                <a:spcPts val="500"/>
              </a:spcBef>
              <a:buFont typeface="Arial"/>
              <a:buChar char="•"/>
            </a:pPr>
            <a:r>
              <a:rPr lang="en-US"/>
              <a:t>Has a passion for tech and loves to explore latest gadgets and software advancements</a:t>
            </a:r>
          </a:p>
          <a:p>
            <a:pPr lvl="2">
              <a:lnSpc>
                <a:spcPct val="90000"/>
              </a:lnSpc>
              <a:spcBef>
                <a:spcPts val="500"/>
              </a:spcBef>
              <a:buChar char="•"/>
            </a:pPr>
            <a:r>
              <a:rPr lang="en-US"/>
              <a:t>Balancing a demanding job with personal interests, hobbies and spending time with her fur babies are essential for Sam's physical, mental, and emotional well-being.</a:t>
            </a:r>
            <a:endParaRPr lang="en-US">
              <a:cs typeface="Calibri"/>
            </a:endParaRPr>
          </a:p>
          <a:p>
            <a:pPr lvl="1">
              <a:lnSpc>
                <a:spcPct val="90000"/>
              </a:lnSpc>
              <a:spcBef>
                <a:spcPts val="500"/>
              </a:spcBef>
            </a:pPr>
            <a:r>
              <a:rPr lang="en-US" u="sng">
                <a:cs typeface="Calibri"/>
              </a:rPr>
              <a:t>Shopping Habits</a:t>
            </a:r>
          </a:p>
          <a:p>
            <a:pPr marL="628650" lvl="1" indent="-171450">
              <a:lnSpc>
                <a:spcPct val="90000"/>
              </a:lnSpc>
              <a:spcBef>
                <a:spcPts val="500"/>
              </a:spcBef>
              <a:buFont typeface="Arial"/>
              <a:buChar char="•"/>
            </a:pPr>
            <a:r>
              <a:rPr lang="en-US"/>
              <a:t>Values the convenience of online shopping</a:t>
            </a:r>
            <a:endParaRPr lang="en-US">
              <a:cs typeface="Calibri"/>
            </a:endParaRPr>
          </a:p>
          <a:p>
            <a:pPr marL="628650" lvl="1" indent="-171450">
              <a:lnSpc>
                <a:spcPct val="90000"/>
              </a:lnSpc>
              <a:spcBef>
                <a:spcPts val="500"/>
              </a:spcBef>
              <a:buFont typeface="Arial"/>
              <a:buChar char="•"/>
            </a:pPr>
            <a:r>
              <a:rPr lang="en-US"/>
              <a:t>Appreciates platforms that offer seamless and user-friendly shopping experience</a:t>
            </a:r>
            <a:endParaRPr lang="en-US">
              <a:cs typeface="Calibri"/>
            </a:endParaRPr>
          </a:p>
          <a:p>
            <a:pPr marL="628650" lvl="1" indent="-171450">
              <a:lnSpc>
                <a:spcPct val="90000"/>
              </a:lnSpc>
              <a:spcBef>
                <a:spcPts val="500"/>
              </a:spcBef>
              <a:buFont typeface="Arial"/>
              <a:buChar char="•"/>
            </a:pPr>
            <a:r>
              <a:rPr lang="en-US"/>
              <a:t>Loves finding deals and discounts that offer the best value for the money</a:t>
            </a:r>
            <a:endParaRPr lang="en-US">
              <a:cs typeface="Calibri"/>
            </a:endParaRPr>
          </a:p>
          <a:p>
            <a:pPr marL="628650" lvl="1" indent="-171450">
              <a:lnSpc>
                <a:spcPct val="90000"/>
              </a:lnSpc>
              <a:spcBef>
                <a:spcPts val="500"/>
              </a:spcBef>
              <a:buFont typeface="Arial"/>
              <a:buChar char="•"/>
            </a:pPr>
            <a:endParaRPr lang="en-US"/>
          </a:p>
          <a:p>
            <a:pPr lvl="3">
              <a:lnSpc>
                <a:spcPct val="90000"/>
              </a:lnSpc>
              <a:spcBef>
                <a:spcPts val="500"/>
              </a:spcBe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112B46A-FAFA-4058-B2D5-F917A755E4BD}" type="slidenum">
              <a:rPr lang="en-US" smtClean="0"/>
              <a:t>3</a:t>
            </a:fld>
            <a:endParaRPr lang="en-US"/>
          </a:p>
        </p:txBody>
      </p:sp>
    </p:spTree>
    <p:extLst>
      <p:ext uri="{BB962C8B-B14F-4D97-AF65-F5344CB8AC3E}">
        <p14:creationId xmlns:p14="http://schemas.microsoft.com/office/powerpoint/2010/main" val="408711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b="1"/>
              <a:t>Why Gains:</a:t>
            </a:r>
            <a:endParaRPr lang="en-US"/>
          </a:p>
          <a:p>
            <a:pPr lvl="2">
              <a:lnSpc>
                <a:spcPct val="90000"/>
              </a:lnSpc>
              <a:spcBef>
                <a:spcPts val="500"/>
              </a:spcBef>
              <a:buChar char="•"/>
            </a:pPr>
            <a:r>
              <a:rPr lang="en-US"/>
              <a:t>Having peace of mind that I am taking care of my pets in the best way possible </a:t>
            </a:r>
            <a:endParaRPr lang="en-US">
              <a:cs typeface="Calibri"/>
            </a:endParaRPr>
          </a:p>
          <a:p>
            <a:pPr lvl="2">
              <a:lnSpc>
                <a:spcPct val="90000"/>
              </a:lnSpc>
              <a:spcBef>
                <a:spcPts val="500"/>
              </a:spcBef>
              <a:buChar char="•"/>
            </a:pPr>
            <a:r>
              <a:rPr lang="en-US">
                <a:cs typeface="Calibri"/>
              </a:rPr>
              <a:t>Not having to take a lot of time to order what her fur babies need.</a:t>
            </a:r>
            <a:endParaRPr lang="en-US"/>
          </a:p>
          <a:p>
            <a:pPr lvl="1">
              <a:lnSpc>
                <a:spcPct val="90000"/>
              </a:lnSpc>
              <a:spcBef>
                <a:spcPts val="500"/>
              </a:spcBef>
              <a:buChar char="•"/>
            </a:pPr>
            <a:r>
              <a:rPr lang="en-US" b="1"/>
              <a:t>How Gains:</a:t>
            </a:r>
            <a:endParaRPr lang="en-US"/>
          </a:p>
          <a:p>
            <a:pPr lvl="2">
              <a:lnSpc>
                <a:spcPct val="90000"/>
              </a:lnSpc>
              <a:spcBef>
                <a:spcPts val="500"/>
              </a:spcBef>
              <a:buChar char="•"/>
            </a:pPr>
            <a:r>
              <a:rPr lang="en-US" err="1"/>
              <a:t>Autoship</a:t>
            </a:r>
            <a:r>
              <a:rPr lang="en-US"/>
              <a:t> for convenience </a:t>
            </a:r>
            <a:endParaRPr lang="en-US">
              <a:cs typeface="Calibri"/>
            </a:endParaRPr>
          </a:p>
          <a:p>
            <a:pPr lvl="3">
              <a:lnSpc>
                <a:spcPct val="90000"/>
              </a:lnSpc>
              <a:spcBef>
                <a:spcPts val="500"/>
              </a:spcBef>
              <a:buChar char="•"/>
            </a:pPr>
            <a:r>
              <a:rPr lang="en-US"/>
              <a:t>Active customer runway </a:t>
            </a:r>
            <a:endParaRPr lang="en-US">
              <a:cs typeface="Calibri"/>
            </a:endParaRPr>
          </a:p>
          <a:p>
            <a:pPr lvl="2">
              <a:lnSpc>
                <a:spcPct val="90000"/>
              </a:lnSpc>
              <a:spcBef>
                <a:spcPts val="500"/>
              </a:spcBef>
              <a:buChar char="•"/>
            </a:pPr>
            <a:r>
              <a:rPr lang="en-US"/>
              <a:t>Product variety and quality</a:t>
            </a:r>
            <a:endParaRPr lang="en-US">
              <a:cs typeface="Calibri"/>
            </a:endParaRPr>
          </a:p>
          <a:p>
            <a:pPr lvl="2">
              <a:lnSpc>
                <a:spcPct val="90000"/>
              </a:lnSpc>
              <a:spcBef>
                <a:spcPts val="500"/>
              </a:spcBef>
              <a:buChar char="•"/>
            </a:pPr>
            <a:r>
              <a:rPr lang="en-US"/>
              <a:t>Excellent customer service (customer-obsessed, WOW service 24/7, talk to  a vet)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112B46A-FAFA-4058-B2D5-F917A755E4BD}" type="slidenum">
              <a:rPr lang="en-US" smtClean="0"/>
              <a:t>4</a:t>
            </a:fld>
            <a:endParaRPr lang="en-US"/>
          </a:p>
        </p:txBody>
      </p:sp>
    </p:spTree>
    <p:extLst>
      <p:ext uri="{BB962C8B-B14F-4D97-AF65-F5344CB8AC3E}">
        <p14:creationId xmlns:p14="http://schemas.microsoft.com/office/powerpoint/2010/main" val="59259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pPr>
            <a:r>
              <a:rPr lang="en-US" b="1"/>
              <a:t>Why Pain:</a:t>
            </a:r>
            <a:endParaRPr lang="en-US">
              <a:cs typeface="Calibri" panose="020F0502020204030204"/>
            </a:endParaRPr>
          </a:p>
          <a:p>
            <a:pPr lvl="2">
              <a:lnSpc>
                <a:spcPct val="90000"/>
              </a:lnSpc>
              <a:spcBef>
                <a:spcPts val="500"/>
              </a:spcBef>
              <a:buChar char="•"/>
            </a:pPr>
            <a:r>
              <a:rPr lang="en-US"/>
              <a:t>Not being able to immediately find the right products for my pet</a:t>
            </a:r>
            <a:endParaRPr lang="en-US">
              <a:cs typeface="Calibri"/>
            </a:endParaRPr>
          </a:p>
          <a:p>
            <a:pPr lvl="3">
              <a:lnSpc>
                <a:spcPct val="90000"/>
              </a:lnSpc>
              <a:spcBef>
                <a:spcPts val="500"/>
              </a:spcBef>
              <a:buChar char="•"/>
            </a:pPr>
            <a:r>
              <a:rPr lang="en-US"/>
              <a:t>Overwhelming product variety - bounce rate</a:t>
            </a:r>
            <a:endParaRPr lang="en-US">
              <a:cs typeface="Calibri"/>
            </a:endParaRPr>
          </a:p>
          <a:p>
            <a:pPr lvl="2">
              <a:lnSpc>
                <a:spcPct val="90000"/>
              </a:lnSpc>
              <a:spcBef>
                <a:spcPts val="500"/>
              </a:spcBef>
              <a:buChar char="•"/>
            </a:pPr>
            <a:r>
              <a:rPr lang="en-US"/>
              <a:t>Not being able to have easy access to products. It's like when you're on Netflix and you get overwhelmed by all of the choices.</a:t>
            </a:r>
            <a:endParaRPr lang="en-US">
              <a:cs typeface="Calibri"/>
            </a:endParaRPr>
          </a:p>
          <a:p>
            <a:pPr lvl="2">
              <a:lnSpc>
                <a:spcPct val="90000"/>
              </a:lnSpc>
              <a:spcBef>
                <a:spcPts val="500"/>
              </a:spcBef>
              <a:buChar char="•"/>
            </a:pPr>
            <a:r>
              <a:rPr lang="en-US"/>
              <a:t>Spending less time on shopping; More time with my pets- Convenience</a:t>
            </a:r>
            <a:endParaRPr lang="en-US">
              <a:cs typeface="Calibri"/>
            </a:endParaRPr>
          </a:p>
          <a:p>
            <a:pPr lvl="2">
              <a:lnSpc>
                <a:spcPct val="90000"/>
              </a:lnSpc>
              <a:spcBef>
                <a:spcPts val="500"/>
              </a:spcBef>
              <a:buChar char="•"/>
            </a:pPr>
            <a:r>
              <a:rPr lang="en-US"/>
              <a:t>As a pet parent, Not getting the best value for what I pay for:</a:t>
            </a:r>
            <a:endParaRPr lang="en-US">
              <a:cs typeface="Calibri"/>
            </a:endParaRPr>
          </a:p>
          <a:p>
            <a:pPr marL="285750" indent="-285750">
              <a:lnSpc>
                <a:spcPct val="90000"/>
              </a:lnSpc>
              <a:spcBef>
                <a:spcPts val="1000"/>
              </a:spcBef>
              <a:buFont typeface="Arial"/>
              <a:buChar char="•"/>
            </a:pPr>
            <a:r>
              <a:rPr lang="en-US" b="1"/>
              <a:t>How Pain:</a:t>
            </a:r>
            <a:endParaRPr lang="en-US"/>
          </a:p>
          <a:p>
            <a:pPr lvl="1">
              <a:lnSpc>
                <a:spcPct val="90000"/>
              </a:lnSpc>
              <a:spcBef>
                <a:spcPts val="500"/>
              </a:spcBef>
              <a:buFont typeface="Arial"/>
              <a:buChar char="•"/>
            </a:pPr>
            <a:r>
              <a:rPr lang="en-US"/>
              <a:t>No product discovery via Chewy - poor User Interface</a:t>
            </a:r>
            <a:endParaRPr lang="en-US">
              <a:cs typeface="Calibri"/>
            </a:endParaRPr>
          </a:p>
          <a:p>
            <a:pPr lvl="1">
              <a:lnSpc>
                <a:spcPct val="90000"/>
              </a:lnSpc>
              <a:spcBef>
                <a:spcPts val="500"/>
              </a:spcBef>
              <a:buFont typeface="Arial"/>
              <a:buChar char="•"/>
            </a:pPr>
            <a:r>
              <a:rPr lang="en-US"/>
              <a:t>Poor logistics</a:t>
            </a:r>
            <a:endParaRPr lang="en-US">
              <a:cs typeface="Calibri"/>
            </a:endParaRPr>
          </a:p>
          <a:p>
            <a:pPr lvl="2">
              <a:lnSpc>
                <a:spcPct val="90000"/>
              </a:lnSpc>
              <a:spcBef>
                <a:spcPts val="500"/>
              </a:spcBef>
              <a:buFont typeface="Arial"/>
              <a:buChar char="•"/>
            </a:pPr>
            <a:r>
              <a:rPr lang="en-US"/>
              <a:t>Vs Amazon, Walmart have better pricing and more reliable shipping </a:t>
            </a:r>
            <a:endParaRPr lang="en-US">
              <a:cs typeface="Calibri"/>
            </a:endParaRPr>
          </a:p>
          <a:p>
            <a:pPr lvl="2">
              <a:lnSpc>
                <a:spcPct val="90000"/>
              </a:lnSpc>
              <a:spcBef>
                <a:spcPts val="500"/>
              </a:spcBef>
              <a:buFont typeface="Arial"/>
              <a:buChar char="•"/>
            </a:pPr>
            <a:endParaRPr lang="en-US">
              <a:cs typeface="Calibri"/>
            </a:endParaRPr>
          </a:p>
          <a:p>
            <a:r>
              <a:rPr lang="en-US">
                <a:cs typeface="Calibri"/>
              </a:rPr>
              <a:t>And now I passing it to Jennifer to talk about Current State</a:t>
            </a:r>
          </a:p>
        </p:txBody>
      </p:sp>
      <p:sp>
        <p:nvSpPr>
          <p:cNvPr id="4" name="Slide Number Placeholder 3"/>
          <p:cNvSpPr>
            <a:spLocks noGrp="1"/>
          </p:cNvSpPr>
          <p:nvPr>
            <p:ph type="sldNum" sz="quarter" idx="5"/>
          </p:nvPr>
        </p:nvSpPr>
        <p:spPr/>
        <p:txBody>
          <a:bodyPr/>
          <a:lstStyle/>
          <a:p>
            <a:fld id="{B112B46A-FAFA-4058-B2D5-F917A755E4BD}" type="slidenum">
              <a:rPr lang="en-US" smtClean="0"/>
              <a:t>5</a:t>
            </a:fld>
            <a:endParaRPr lang="en-US"/>
          </a:p>
        </p:txBody>
      </p:sp>
    </p:spTree>
    <p:extLst>
      <p:ext uri="{BB962C8B-B14F-4D97-AF65-F5344CB8AC3E}">
        <p14:creationId xmlns:p14="http://schemas.microsoft.com/office/powerpoint/2010/main" val="258645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Customers: 20.4 million pet parents as of 2023 Q4</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Average active customer spends $500 per year. Increased 15% from 2021</a:t>
            </a:r>
          </a:p>
          <a:p>
            <a:endParaRPr lang="en-US"/>
          </a:p>
          <a:p>
            <a:r>
              <a:rPr lang="en-US"/>
              <a:t>Since 2019 – 1 year per fc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$60M savings per year from automated FCs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42.86%  bounce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Conversion rate </a:t>
            </a:r>
            <a:endParaRPr lang="en-US"/>
          </a:p>
          <a:p>
            <a:endParaRPr lang="en-US"/>
          </a:p>
        </p:txBody>
      </p:sp>
      <p:sp>
        <p:nvSpPr>
          <p:cNvPr id="4" name="Slide Number Placeholder 3"/>
          <p:cNvSpPr>
            <a:spLocks noGrp="1"/>
          </p:cNvSpPr>
          <p:nvPr>
            <p:ph type="sldNum" sz="quarter" idx="5"/>
          </p:nvPr>
        </p:nvSpPr>
        <p:spPr/>
        <p:txBody>
          <a:bodyPr/>
          <a:lstStyle/>
          <a:p>
            <a:fld id="{B112B46A-FAFA-4058-B2D5-F917A755E4BD}" type="slidenum">
              <a:rPr lang="en-US" smtClean="0"/>
              <a:t>6</a:t>
            </a:fld>
            <a:endParaRPr lang="en-US"/>
          </a:p>
        </p:txBody>
      </p:sp>
    </p:spTree>
    <p:extLst>
      <p:ext uri="{BB962C8B-B14F-4D97-AF65-F5344CB8AC3E}">
        <p14:creationId xmlns:p14="http://schemas.microsoft.com/office/powerpoint/2010/main" val="210984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Delivery windows weren't met leading to disrepute and Higher churn due to accessibility issues.</a:t>
            </a:r>
          </a:p>
        </p:txBody>
      </p:sp>
      <p:sp>
        <p:nvSpPr>
          <p:cNvPr id="4" name="Slide Number Placeholder 3"/>
          <p:cNvSpPr>
            <a:spLocks noGrp="1"/>
          </p:cNvSpPr>
          <p:nvPr>
            <p:ph type="sldNum" sz="quarter" idx="5"/>
          </p:nvPr>
        </p:nvSpPr>
        <p:spPr/>
        <p:txBody>
          <a:bodyPr/>
          <a:lstStyle/>
          <a:p>
            <a:fld id="{B112B46A-FAFA-4058-B2D5-F917A755E4BD}" type="slidenum">
              <a:rPr lang="en-US" smtClean="0"/>
              <a:t>8</a:t>
            </a:fld>
            <a:endParaRPr lang="en-US"/>
          </a:p>
        </p:txBody>
      </p:sp>
    </p:spTree>
    <p:extLst>
      <p:ext uri="{BB962C8B-B14F-4D97-AF65-F5344CB8AC3E}">
        <p14:creationId xmlns:p14="http://schemas.microsoft.com/office/powerpoint/2010/main" val="97349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cs typeface="Calibri"/>
              </a:rPr>
              <a:t>OKR 1 and 2 for logistics;</a:t>
            </a:r>
            <a:br>
              <a:rPr lang="en-US">
                <a:cs typeface="+mn-lt"/>
              </a:rPr>
            </a:br>
            <a:r>
              <a:rPr lang="en-US"/>
              <a:t>Ensure that each customer's order is processed, packed, and shipped with greater speed and accuracy. </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112B46A-FAFA-4058-B2D5-F917A755E4BD}" type="slidenum">
              <a:rPr lang="en-US" smtClean="0"/>
              <a:t>9</a:t>
            </a:fld>
            <a:endParaRPr lang="en-US"/>
          </a:p>
        </p:txBody>
      </p:sp>
    </p:spTree>
    <p:extLst>
      <p:ext uri="{BB962C8B-B14F-4D97-AF65-F5344CB8AC3E}">
        <p14:creationId xmlns:p14="http://schemas.microsoft.com/office/powerpoint/2010/main" val="21694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meant to hit our OKR 2 (Engagement)</a:t>
            </a:r>
          </a:p>
        </p:txBody>
      </p:sp>
      <p:sp>
        <p:nvSpPr>
          <p:cNvPr id="4" name="Slide Number Placeholder 3"/>
          <p:cNvSpPr>
            <a:spLocks noGrp="1"/>
          </p:cNvSpPr>
          <p:nvPr>
            <p:ph type="sldNum" sz="quarter" idx="5"/>
          </p:nvPr>
        </p:nvSpPr>
        <p:spPr/>
        <p:txBody>
          <a:bodyPr/>
          <a:lstStyle/>
          <a:p>
            <a:fld id="{B112B46A-FAFA-4058-B2D5-F917A755E4BD}" type="slidenum">
              <a:rPr lang="en-US" smtClean="0"/>
              <a:t>10</a:t>
            </a:fld>
            <a:endParaRPr lang="en-US"/>
          </a:p>
        </p:txBody>
      </p:sp>
    </p:spTree>
    <p:extLst>
      <p:ext uri="{BB962C8B-B14F-4D97-AF65-F5344CB8AC3E}">
        <p14:creationId xmlns:p14="http://schemas.microsoft.com/office/powerpoint/2010/main" val="298288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14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487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82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11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11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294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113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3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20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27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9/18/2024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73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9/18/2024</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60158414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9.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svg"/><Relationship Id="rId7" Type="http://schemas.openxmlformats.org/officeDocument/2006/relationships/image" Target="../media/image44.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web of dots connected">
            <a:extLst>
              <a:ext uri="{FF2B5EF4-FFF2-40B4-BE49-F238E27FC236}">
                <a16:creationId xmlns:a16="http://schemas.microsoft.com/office/drawing/2014/main" id="{1250E139-BC44-959C-CD0B-05AA360D5D1B}"/>
              </a:ext>
            </a:extLst>
          </p:cNvPr>
          <p:cNvPicPr>
            <a:picLocks noChangeAspect="1"/>
          </p:cNvPicPr>
          <p:nvPr/>
        </p:nvPicPr>
        <p:blipFill rotWithShape="1">
          <a:blip r:embed="rId3">
            <a:alphaModFix amt="55000"/>
          </a:blip>
          <a:srcRect l="19699" r="746" b="1"/>
          <a:stretch/>
        </p:blipFill>
        <p:spPr>
          <a:xfrm>
            <a:off x="20" y="10"/>
            <a:ext cx="12191980" cy="6857990"/>
          </a:xfrm>
          <a:prstGeom prst="rect">
            <a:avLst/>
          </a:prstGeom>
        </p:spPr>
      </p:pic>
      <p:sp>
        <p:nvSpPr>
          <p:cNvPr id="25" name="Oval 21">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590C5D-BB4B-4AAF-8570-19043E6F5F31}"/>
              </a:ext>
            </a:extLst>
          </p:cNvPr>
          <p:cNvSpPr>
            <a:spLocks noGrp="1"/>
          </p:cNvSpPr>
          <p:nvPr>
            <p:ph type="ctrTitle"/>
          </p:nvPr>
        </p:nvSpPr>
        <p:spPr>
          <a:xfrm>
            <a:off x="3577192" y="1032483"/>
            <a:ext cx="5037616" cy="2982360"/>
          </a:xfrm>
        </p:spPr>
        <p:txBody>
          <a:bodyPr vert="horz" lIns="91440" tIns="45720" rIns="91440" bIns="45720" rtlCol="0" anchor="b">
            <a:normAutofit/>
          </a:bodyPr>
          <a:lstStyle/>
          <a:p>
            <a:r>
              <a:rPr lang="en-US" b="1" kern="1200">
                <a:solidFill>
                  <a:schemeClr val="tx1"/>
                </a:solidFill>
                <a:latin typeface="+mj-lt"/>
                <a:ea typeface="+mj-ea"/>
                <a:cs typeface="+mj-cs"/>
              </a:rPr>
              <a:t>Unleashing Pet Parent Delight</a:t>
            </a:r>
            <a:endParaRPr lang="en-US"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C2B1DDE3-92B6-471E-A329-47E1E624F488}"/>
              </a:ext>
            </a:extLst>
          </p:cNvPr>
          <p:cNvSpPr>
            <a:spLocks noGrp="1"/>
          </p:cNvSpPr>
          <p:nvPr>
            <p:ph type="subTitle" idx="1"/>
          </p:nvPr>
        </p:nvSpPr>
        <p:spPr>
          <a:xfrm>
            <a:off x="3577192" y="4106918"/>
            <a:ext cx="5037616" cy="1655762"/>
          </a:xfrm>
        </p:spPr>
        <p:txBody>
          <a:bodyPr vert="horz" lIns="91440" tIns="45720" rIns="91440" bIns="45720" rtlCol="0">
            <a:normAutofit/>
          </a:bodyPr>
          <a:lstStyle/>
          <a:p>
            <a:r>
              <a:rPr lang="en-US" b="1" kern="1200">
                <a:solidFill>
                  <a:schemeClr val="tx1"/>
                </a:solidFill>
                <a:latin typeface="+mn-lt"/>
                <a:ea typeface="+mn-ea"/>
                <a:cs typeface="+mn-cs"/>
              </a:rPr>
              <a:t>Chewy’s Journey to Transform the Pet Owner Experience</a:t>
            </a:r>
            <a:br>
              <a:rPr lang="en-US" kern="1200">
                <a:solidFill>
                  <a:schemeClr val="tx1"/>
                </a:solidFill>
                <a:latin typeface="+mn-lt"/>
                <a:ea typeface="+mn-ea"/>
                <a:cs typeface="+mn-cs"/>
              </a:rPr>
            </a:br>
            <a:endParaRPr lang="en-US" kern="1200">
              <a:solidFill>
                <a:schemeClr val="tx1"/>
              </a:solidFill>
              <a:latin typeface="+mn-lt"/>
              <a:ea typeface="+mn-ea"/>
              <a:cs typeface="+mn-cs"/>
            </a:endParaRPr>
          </a:p>
        </p:txBody>
      </p:sp>
      <p:sp>
        <p:nvSpPr>
          <p:cNvPr id="27" name="Arc 23">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25">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465DCB2-978E-4E10-A838-C577BF444B5A}"/>
              </a:ext>
            </a:extLst>
          </p:cNvPr>
          <p:cNvSpPr/>
          <p:nvPr/>
        </p:nvSpPr>
        <p:spPr>
          <a:xfrm>
            <a:off x="7653496" y="4453468"/>
            <a:ext cx="2854008" cy="221156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600" b="1"/>
          </a:p>
          <a:p>
            <a:pPr>
              <a:spcAft>
                <a:spcPts val="600"/>
              </a:spcAft>
            </a:pPr>
            <a:r>
              <a:rPr lang="en-US" sz="1600" b="1"/>
              <a:t>Team Pet Pals</a:t>
            </a:r>
          </a:p>
          <a:p>
            <a:pPr>
              <a:spcAft>
                <a:spcPts val="600"/>
              </a:spcAft>
            </a:pPr>
            <a:r>
              <a:rPr lang="en-US" sz="1600"/>
              <a:t>Gabriel De Guzman</a:t>
            </a:r>
          </a:p>
          <a:p>
            <a:pPr>
              <a:spcAft>
                <a:spcPts val="600"/>
              </a:spcAft>
            </a:pPr>
            <a:r>
              <a:rPr lang="en-US" sz="1600"/>
              <a:t>Jennifer Iwata</a:t>
            </a:r>
          </a:p>
          <a:p>
            <a:pPr>
              <a:spcAft>
                <a:spcPts val="600"/>
              </a:spcAft>
            </a:pPr>
            <a:r>
              <a:rPr lang="en-US" sz="1600" err="1"/>
              <a:t>Tadeus</a:t>
            </a:r>
            <a:r>
              <a:rPr lang="en-US" sz="1600"/>
              <a:t> </a:t>
            </a:r>
            <a:r>
              <a:rPr lang="en-US" sz="1600" err="1"/>
              <a:t>Kartawijaya</a:t>
            </a:r>
            <a:endParaRPr lang="en-US" sz="1600"/>
          </a:p>
          <a:p>
            <a:pPr>
              <a:spcAft>
                <a:spcPts val="600"/>
              </a:spcAft>
            </a:pPr>
            <a:r>
              <a:rPr lang="en-US" sz="1600" err="1"/>
              <a:t>Sruti</a:t>
            </a:r>
            <a:r>
              <a:rPr lang="en-US" sz="1600"/>
              <a:t> Sukumar</a:t>
            </a:r>
          </a:p>
          <a:p>
            <a:pPr algn="ctr"/>
            <a:endParaRPr lang="en-US"/>
          </a:p>
        </p:txBody>
      </p:sp>
    </p:spTree>
    <p:extLst>
      <p:ext uri="{BB962C8B-B14F-4D97-AF65-F5344CB8AC3E}">
        <p14:creationId xmlns:p14="http://schemas.microsoft.com/office/powerpoint/2010/main" val="180553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Rectangle 31">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7F3A77-4916-5218-7AFB-CE3668884751}"/>
              </a:ext>
            </a:extLst>
          </p:cNvPr>
          <p:cNvSpPr>
            <a:spLocks noGrp="1"/>
          </p:cNvSpPr>
          <p:nvPr>
            <p:ph type="title"/>
          </p:nvPr>
        </p:nvSpPr>
        <p:spPr>
          <a:xfrm>
            <a:off x="838200" y="365125"/>
            <a:ext cx="5393361" cy="1325563"/>
          </a:xfrm>
        </p:spPr>
        <p:txBody>
          <a:bodyPr>
            <a:normAutofit/>
          </a:bodyPr>
          <a:lstStyle/>
          <a:p>
            <a:r>
              <a:rPr lang="en-US" sz="3400"/>
              <a:t>Pet-parents spend less time on shopping, more time with pets</a:t>
            </a:r>
          </a:p>
        </p:txBody>
      </p:sp>
      <p:sp>
        <p:nvSpPr>
          <p:cNvPr id="3" name="Content Placeholder 2">
            <a:extLst>
              <a:ext uri="{FF2B5EF4-FFF2-40B4-BE49-F238E27FC236}">
                <a16:creationId xmlns:a16="http://schemas.microsoft.com/office/drawing/2014/main" id="{3E147C41-2900-60ED-C289-B9D85CE7C381}"/>
              </a:ext>
            </a:extLst>
          </p:cNvPr>
          <p:cNvSpPr>
            <a:spLocks noGrp="1"/>
          </p:cNvSpPr>
          <p:nvPr>
            <p:ph idx="1"/>
          </p:nvPr>
        </p:nvSpPr>
        <p:spPr>
          <a:xfrm>
            <a:off x="586300" y="1825625"/>
            <a:ext cx="5721269" cy="4225388"/>
          </a:xfrm>
        </p:spPr>
        <p:txBody>
          <a:bodyPr vert="horz" lIns="91440" tIns="45720" rIns="91440" bIns="45720" rtlCol="0" anchor="t">
            <a:normAutofit/>
          </a:bodyPr>
          <a:lstStyle/>
          <a:p>
            <a:pPr marL="0" indent="0">
              <a:buNone/>
            </a:pPr>
            <a:r>
              <a:rPr lang="en-US" sz="1800">
                <a:ea typeface="+mn-lt"/>
                <a:cs typeface="+mn-lt"/>
              </a:rPr>
              <a:t>Employing cutting-edge human centered design principles, Chewy will create an online pet shopping environment that is easily navigable, visually appealing, and highly personalized to every customer journey.</a:t>
            </a:r>
          </a:p>
          <a:p>
            <a:pPr marL="0" indent="0">
              <a:buNone/>
            </a:pPr>
            <a:endParaRPr lang="en-US" sz="1800">
              <a:ea typeface="+mn-lt"/>
              <a:cs typeface="+mn-lt"/>
            </a:endParaRPr>
          </a:p>
          <a:p>
            <a:pPr marL="0" indent="0">
              <a:buNone/>
            </a:pPr>
            <a:r>
              <a:rPr lang="en-US" sz="1800">
                <a:ea typeface="+mn-lt"/>
                <a:cs typeface="+mn-lt"/>
              </a:rPr>
              <a:t>In the envisioned future state, customers will enjoy a hassle-free shopping experience marked by extensive product range, and a highly engaging and user-friendly digital platform. </a:t>
            </a:r>
            <a:br>
              <a:rPr lang="en-US" sz="1800">
                <a:ea typeface="+mn-lt"/>
                <a:cs typeface="+mn-lt"/>
              </a:rPr>
            </a:br>
            <a:br>
              <a:rPr lang="en-US" sz="1800"/>
            </a:br>
            <a:br>
              <a:rPr lang="en-US" sz="1800">
                <a:ea typeface="+mn-lt"/>
                <a:cs typeface="+mn-lt"/>
              </a:rPr>
            </a:br>
            <a:br>
              <a:rPr lang="en-US" sz="1800"/>
            </a:br>
            <a:endParaRPr lang="en-US" sz="1800"/>
          </a:p>
        </p:txBody>
      </p:sp>
      <p:pic>
        <p:nvPicPr>
          <p:cNvPr id="4" name="Picture 4" descr="A picture containing indoor, bed, person, bedclothes&#10;&#10;Description automatically generated">
            <a:extLst>
              <a:ext uri="{FF2B5EF4-FFF2-40B4-BE49-F238E27FC236}">
                <a16:creationId xmlns:a16="http://schemas.microsoft.com/office/drawing/2014/main" id="{E39387C5-9D9A-CAF7-0A80-442D0376A8D8}"/>
              </a:ext>
            </a:extLst>
          </p:cNvPr>
          <p:cNvPicPr>
            <a:picLocks noChangeAspect="1"/>
          </p:cNvPicPr>
          <p:nvPr/>
        </p:nvPicPr>
        <p:blipFill rotWithShape="1">
          <a:blip r:embed="rId3"/>
          <a:srcRect l="250" r="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Woman lying on bed with dog">
            <a:extLst>
              <a:ext uri="{FF2B5EF4-FFF2-40B4-BE49-F238E27FC236}">
                <a16:creationId xmlns:a16="http://schemas.microsoft.com/office/drawing/2014/main" id="{A1542819-19CA-4CD7-BB80-D118129E578D}"/>
              </a:ext>
            </a:extLst>
          </p:cNvPr>
          <p:cNvPicPr>
            <a:picLocks noChangeAspect="1"/>
          </p:cNvPicPr>
          <p:nvPr/>
        </p:nvPicPr>
        <p:blipFill rotWithShape="1">
          <a:blip r:embed="rId4">
            <a:extLst>
              <a:ext uri="{28A0092B-C50C-407E-A947-70E740481C1C}">
                <a14:useLocalDpi xmlns:a14="http://schemas.microsoft.com/office/drawing/2010/main" val="0"/>
              </a:ext>
            </a:extLst>
          </a:blip>
          <a:srcRect l="29178" r="3976"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29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459863"/>
            <a:ext cx="10515600" cy="1004594"/>
          </a:xfrm>
        </p:spPr>
        <p:txBody>
          <a:bodyPr>
            <a:normAutofit/>
          </a:bodyPr>
          <a:lstStyle/>
          <a:p>
            <a:pPr algn="ctr"/>
            <a:r>
              <a:rPr lang="en-US" sz="2800">
                <a:solidFill>
                  <a:srgbClr val="FFFFFF"/>
                </a:solidFill>
                <a:ea typeface="+mj-lt"/>
                <a:cs typeface="+mj-lt"/>
              </a:rPr>
              <a:t>In order to propel Chewy’s transformative impact on pet care, necessary opportunities identified require a large budget of $100 M.</a:t>
            </a:r>
          </a:p>
          <a:p>
            <a:pPr algn="ctr"/>
            <a:endParaRPr lang="en-US" sz="2800">
              <a:solidFill>
                <a:srgbClr val="FFFFFF"/>
              </a:solidFill>
            </a:endParaRPr>
          </a:p>
        </p:txBody>
      </p:sp>
      <p:sp>
        <p:nvSpPr>
          <p:cNvPr id="18"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D4AB65-C244-44BB-A918-209287680BB6}"/>
              </a:ext>
            </a:extLst>
          </p:cNvPr>
          <p:cNvSpPr>
            <a:spLocks noGrp="1"/>
          </p:cNvSpPr>
          <p:nvPr>
            <p:ph idx="1"/>
          </p:nvPr>
        </p:nvSpPr>
        <p:spPr>
          <a:xfrm>
            <a:off x="8259286" y="3952818"/>
            <a:ext cx="3094514" cy="1671561"/>
          </a:xfrm>
        </p:spPr>
        <p:txBody>
          <a:bodyPr vert="horz" lIns="91440" tIns="45720" rIns="91440" bIns="45720" rtlCol="0" anchor="t">
            <a:normAutofit/>
          </a:bodyPr>
          <a:lstStyle/>
          <a:p>
            <a:pPr marL="0" indent="0" algn="ctr" defTabSz="896112">
              <a:spcBef>
                <a:spcPts val="980"/>
              </a:spcBef>
              <a:buNone/>
            </a:pPr>
            <a:r>
              <a:rPr lang="en-US" sz="1700" b="1" kern="1200">
                <a:latin typeface="+mn-lt"/>
                <a:ea typeface="+mn-ea"/>
                <a:cs typeface="+mn-cs"/>
              </a:rPr>
              <a:t>Low Hanging Fruit:</a:t>
            </a:r>
            <a:endParaRPr lang="en-US" sz="1700" kern="1200">
              <a:latin typeface="+mn-lt"/>
              <a:ea typeface="+mn-ea"/>
              <a:cs typeface="+mn-cs"/>
            </a:endParaRPr>
          </a:p>
          <a:p>
            <a:pPr marL="223520" indent="-223520" defTabSz="896112">
              <a:spcBef>
                <a:spcPts val="980"/>
              </a:spcBef>
            </a:pPr>
            <a:r>
              <a:rPr lang="en-US" sz="1800"/>
              <a:t>Improve Value</a:t>
            </a:r>
          </a:p>
          <a:p>
            <a:pPr marL="223520" indent="-223520" defTabSz="896112">
              <a:spcBef>
                <a:spcPts val="980"/>
              </a:spcBef>
            </a:pPr>
            <a:r>
              <a:rPr lang="en-US" sz="1800"/>
              <a:t>Increase Partnerships</a:t>
            </a:r>
          </a:p>
        </p:txBody>
      </p:sp>
      <p:pic>
        <p:nvPicPr>
          <p:cNvPr id="4" name="Graphic 4" descr="Warehouse with solid fill">
            <a:extLst>
              <a:ext uri="{FF2B5EF4-FFF2-40B4-BE49-F238E27FC236}">
                <a16:creationId xmlns:a16="http://schemas.microsoft.com/office/drawing/2014/main" id="{2B195FD2-12C9-7727-EA38-39FE997C94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3817" y="1924854"/>
            <a:ext cx="1958787" cy="1975688"/>
          </a:xfrm>
          <a:prstGeom prst="rect">
            <a:avLst/>
          </a:prstGeom>
        </p:spPr>
      </p:pic>
      <p:pic>
        <p:nvPicPr>
          <p:cNvPr id="6" name="Graphic 6" descr="Internet with solid fill">
            <a:extLst>
              <a:ext uri="{FF2B5EF4-FFF2-40B4-BE49-F238E27FC236}">
                <a16:creationId xmlns:a16="http://schemas.microsoft.com/office/drawing/2014/main" id="{593762FA-EE23-BC00-72D9-2FB896A115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7171" y="2169915"/>
            <a:ext cx="1958787" cy="1975688"/>
          </a:xfrm>
          <a:prstGeom prst="rect">
            <a:avLst/>
          </a:prstGeom>
        </p:spPr>
      </p:pic>
      <p:pic>
        <p:nvPicPr>
          <p:cNvPr id="7" name="Graphic 7" descr="Checkmark with solid fill">
            <a:extLst>
              <a:ext uri="{FF2B5EF4-FFF2-40B4-BE49-F238E27FC236}">
                <a16:creationId xmlns:a16="http://schemas.microsoft.com/office/drawing/2014/main" id="{21272AD8-F6DA-79B6-C968-C99611EE55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7134" y="1924855"/>
            <a:ext cx="1832033" cy="1865834"/>
          </a:xfrm>
          <a:prstGeom prst="rect">
            <a:avLst/>
          </a:prstGeom>
        </p:spPr>
      </p:pic>
      <p:sp>
        <p:nvSpPr>
          <p:cNvPr id="9" name="Content Placeholder 2">
            <a:extLst>
              <a:ext uri="{FF2B5EF4-FFF2-40B4-BE49-F238E27FC236}">
                <a16:creationId xmlns:a16="http://schemas.microsoft.com/office/drawing/2014/main" id="{BC7A1177-7972-43E6-8495-02BF90C8749A}"/>
              </a:ext>
            </a:extLst>
          </p:cNvPr>
          <p:cNvSpPr txBox="1">
            <a:spLocks/>
          </p:cNvSpPr>
          <p:nvPr/>
        </p:nvSpPr>
        <p:spPr>
          <a:xfrm>
            <a:off x="4429594" y="3908880"/>
            <a:ext cx="3170566" cy="21194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112">
              <a:spcBef>
                <a:spcPts val="980"/>
              </a:spcBef>
              <a:buNone/>
            </a:pPr>
            <a:r>
              <a:rPr lang="en-US" sz="1950" b="1" kern="1200">
                <a:latin typeface="+mn-lt"/>
                <a:ea typeface="+mn-ea"/>
                <a:cs typeface="+mn-cs"/>
              </a:rPr>
              <a:t>Web Redesign:</a:t>
            </a:r>
          </a:p>
          <a:p>
            <a:pPr marL="223520" indent="-223520" defTabSz="896112">
              <a:spcBef>
                <a:spcPts val="980"/>
              </a:spcBef>
            </a:pPr>
            <a:r>
              <a:rPr lang="en-US" sz="1950"/>
              <a:t>Increase Technical Enhancements</a:t>
            </a:r>
          </a:p>
          <a:p>
            <a:pPr marL="223520" indent="-223520" defTabSz="896112">
              <a:spcBef>
                <a:spcPts val="980"/>
              </a:spcBef>
            </a:pPr>
            <a:r>
              <a:rPr lang="en-US" sz="1950"/>
              <a:t>Improve Customer Convenience and Access</a:t>
            </a:r>
            <a:endParaRPr lang="en-US"/>
          </a:p>
          <a:p>
            <a:pPr marL="223520" indent="-223520" defTabSz="896112">
              <a:spcBef>
                <a:spcPts val="980"/>
              </a:spcBef>
            </a:pPr>
            <a:endParaRPr lang="en-US" sz="1960" b="1" kern="1200">
              <a:solidFill>
                <a:schemeClr val="tx1"/>
              </a:solidFill>
              <a:latin typeface="+mn-lt"/>
            </a:endParaRPr>
          </a:p>
          <a:p>
            <a:pPr algn="ctr"/>
            <a:endParaRPr lang="en-US" sz="2000" b="1"/>
          </a:p>
        </p:txBody>
      </p:sp>
      <p:sp>
        <p:nvSpPr>
          <p:cNvPr id="11" name="Content Placeholder 2">
            <a:extLst>
              <a:ext uri="{FF2B5EF4-FFF2-40B4-BE49-F238E27FC236}">
                <a16:creationId xmlns:a16="http://schemas.microsoft.com/office/drawing/2014/main" id="{3D780A5C-9C17-941D-B22F-AE1E6BA18786}"/>
              </a:ext>
            </a:extLst>
          </p:cNvPr>
          <p:cNvSpPr txBox="1">
            <a:spLocks/>
          </p:cNvSpPr>
          <p:nvPr/>
        </p:nvSpPr>
        <p:spPr>
          <a:xfrm>
            <a:off x="838200" y="3953139"/>
            <a:ext cx="2849453" cy="15955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112">
              <a:spcBef>
                <a:spcPts val="980"/>
              </a:spcBef>
              <a:buNone/>
            </a:pPr>
            <a:r>
              <a:rPr lang="en-US" sz="1950" b="1" kern="1200">
                <a:latin typeface="+mn-lt"/>
                <a:ea typeface="+mn-ea"/>
                <a:cs typeface="+mn-cs"/>
              </a:rPr>
              <a:t>Improve Logistics</a:t>
            </a:r>
          </a:p>
          <a:p>
            <a:pPr marL="335915" indent="-335915" defTabSz="896112">
              <a:spcBef>
                <a:spcPts val="980"/>
              </a:spcBef>
            </a:pPr>
            <a:r>
              <a:rPr lang="en-US" sz="1950"/>
              <a:t>Improve Supply Chain and Delivery Speeds</a:t>
            </a:r>
          </a:p>
        </p:txBody>
      </p:sp>
    </p:spTree>
    <p:extLst>
      <p:ext uri="{BB962C8B-B14F-4D97-AF65-F5344CB8AC3E}">
        <p14:creationId xmlns:p14="http://schemas.microsoft.com/office/powerpoint/2010/main" val="3971802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459863"/>
            <a:ext cx="10515600" cy="1004594"/>
          </a:xfrm>
        </p:spPr>
        <p:txBody>
          <a:bodyPr>
            <a:normAutofit/>
          </a:bodyPr>
          <a:lstStyle/>
          <a:p>
            <a:pPr algn="ctr"/>
            <a:r>
              <a:rPr lang="en-US" sz="2800">
                <a:solidFill>
                  <a:srgbClr val="FFFFFF"/>
                </a:solidFill>
                <a:ea typeface="+mj-lt"/>
                <a:cs typeface="+mj-lt"/>
              </a:rPr>
              <a:t>In order to propel Chewy’s transformative impact on pet care, necessary opportunities identified require a large budget of $100 M.</a:t>
            </a:r>
          </a:p>
          <a:p>
            <a:pPr algn="ctr"/>
            <a:endParaRPr lang="en-US" sz="2800">
              <a:solidFill>
                <a:srgbClr val="FFFFFF"/>
              </a:solidFill>
            </a:endParaRPr>
          </a:p>
        </p:txBody>
      </p:sp>
      <p:sp>
        <p:nvSpPr>
          <p:cNvPr id="21" name="Rectangle: Rounded Corners 2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D4AB65-C244-44BB-A918-209287680BB6}"/>
              </a:ext>
            </a:extLst>
          </p:cNvPr>
          <p:cNvSpPr>
            <a:spLocks noGrp="1"/>
          </p:cNvSpPr>
          <p:nvPr>
            <p:ph idx="1"/>
          </p:nvPr>
        </p:nvSpPr>
        <p:spPr>
          <a:xfrm>
            <a:off x="8259286" y="4104079"/>
            <a:ext cx="3094514" cy="1671561"/>
          </a:xfrm>
        </p:spPr>
        <p:txBody>
          <a:bodyPr vert="horz" lIns="91440" tIns="45720" rIns="91440" bIns="45720" rtlCol="0" anchor="t">
            <a:normAutofit/>
          </a:bodyPr>
          <a:lstStyle/>
          <a:p>
            <a:pPr marL="0" indent="0" algn="ctr" defTabSz="896112">
              <a:spcBef>
                <a:spcPts val="980"/>
              </a:spcBef>
              <a:buNone/>
            </a:pPr>
            <a:r>
              <a:rPr lang="en-US" sz="1960" b="1" kern="1200">
                <a:solidFill>
                  <a:schemeClr val="tx1"/>
                </a:solidFill>
                <a:latin typeface="+mn-lt"/>
                <a:ea typeface="+mn-ea"/>
                <a:cs typeface="+mn-cs"/>
              </a:rPr>
              <a:t>Improve Customer Acquisition</a:t>
            </a:r>
            <a:endParaRPr lang="en-US" sz="2000" b="1"/>
          </a:p>
        </p:txBody>
      </p:sp>
      <p:sp>
        <p:nvSpPr>
          <p:cNvPr id="9" name="Content Placeholder 2">
            <a:extLst>
              <a:ext uri="{FF2B5EF4-FFF2-40B4-BE49-F238E27FC236}">
                <a16:creationId xmlns:a16="http://schemas.microsoft.com/office/drawing/2014/main" id="{BC7A1177-7972-43E6-8495-02BF90C8749A}"/>
              </a:ext>
            </a:extLst>
          </p:cNvPr>
          <p:cNvSpPr txBox="1">
            <a:spLocks/>
          </p:cNvSpPr>
          <p:nvPr/>
        </p:nvSpPr>
        <p:spPr>
          <a:xfrm>
            <a:off x="4429594" y="4077042"/>
            <a:ext cx="3170566" cy="6997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112">
              <a:spcBef>
                <a:spcPts val="980"/>
              </a:spcBef>
              <a:buNone/>
            </a:pPr>
            <a:r>
              <a:rPr lang="en-US" sz="1960" b="1" kern="1200">
                <a:solidFill>
                  <a:schemeClr val="tx1"/>
                </a:solidFill>
                <a:latin typeface="+mn-lt"/>
                <a:ea typeface="+mn-ea"/>
                <a:cs typeface="+mn-cs"/>
              </a:rPr>
              <a:t>Increase Customer Retention</a:t>
            </a:r>
          </a:p>
          <a:p>
            <a:pPr marL="224028" indent="-224028" defTabSz="896112">
              <a:spcBef>
                <a:spcPts val="980"/>
              </a:spcBef>
            </a:pPr>
            <a:endParaRPr lang="en-US" sz="1960" b="1" kern="1200">
              <a:solidFill>
                <a:schemeClr val="tx1"/>
              </a:solidFill>
              <a:latin typeface="+mn-lt"/>
              <a:ea typeface="+mn-ea"/>
              <a:cs typeface="+mn-cs"/>
            </a:endParaRPr>
          </a:p>
          <a:p>
            <a:pPr algn="ctr"/>
            <a:endParaRPr lang="en-US" sz="2000" b="1"/>
          </a:p>
        </p:txBody>
      </p:sp>
      <p:sp>
        <p:nvSpPr>
          <p:cNvPr id="11" name="Content Placeholder 2">
            <a:extLst>
              <a:ext uri="{FF2B5EF4-FFF2-40B4-BE49-F238E27FC236}">
                <a16:creationId xmlns:a16="http://schemas.microsoft.com/office/drawing/2014/main" id="{3D780A5C-9C17-941D-B22F-AE1E6BA18786}"/>
              </a:ext>
            </a:extLst>
          </p:cNvPr>
          <p:cNvSpPr txBox="1">
            <a:spLocks/>
          </p:cNvSpPr>
          <p:nvPr/>
        </p:nvSpPr>
        <p:spPr>
          <a:xfrm>
            <a:off x="875371" y="4080383"/>
            <a:ext cx="2663547" cy="8687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96112">
              <a:spcBef>
                <a:spcPts val="980"/>
              </a:spcBef>
              <a:buNone/>
            </a:pPr>
            <a:r>
              <a:rPr lang="en-US" sz="1700" b="1" kern="1200">
                <a:solidFill>
                  <a:schemeClr val="tx1"/>
                </a:solidFill>
                <a:latin typeface="+mn-lt"/>
                <a:ea typeface="+mn-ea"/>
                <a:cs typeface="+mn-cs"/>
              </a:rPr>
              <a:t>Increase Customer Satisfaction and Engagement</a:t>
            </a:r>
            <a:endParaRPr lang="en-US" sz="1700" kern="1200">
              <a:solidFill>
                <a:schemeClr val="tx1"/>
              </a:solidFill>
              <a:latin typeface="+mn-lt"/>
              <a:ea typeface="+mn-ea"/>
              <a:cs typeface="+mn-cs"/>
            </a:endParaRPr>
          </a:p>
          <a:p>
            <a:pPr marL="0" indent="0" algn="ctr">
              <a:buNone/>
            </a:pPr>
            <a:endParaRPr lang="en-US" sz="1700" b="1"/>
          </a:p>
        </p:txBody>
      </p:sp>
      <p:pic>
        <p:nvPicPr>
          <p:cNvPr id="5" name="Graphic 7" descr="Customer review with solid fill">
            <a:extLst>
              <a:ext uri="{FF2B5EF4-FFF2-40B4-BE49-F238E27FC236}">
                <a16:creationId xmlns:a16="http://schemas.microsoft.com/office/drawing/2014/main" id="{40FF277C-FAFE-0BAA-9216-54DEA8B1B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7181" y="2177520"/>
            <a:ext cx="1257410" cy="1248959"/>
          </a:xfrm>
          <a:prstGeom prst="rect">
            <a:avLst/>
          </a:prstGeom>
        </p:spPr>
      </p:pic>
      <p:pic>
        <p:nvPicPr>
          <p:cNvPr id="8" name="Graphic 9" descr="Rating 3 Star with solid fill">
            <a:extLst>
              <a:ext uri="{FF2B5EF4-FFF2-40B4-BE49-F238E27FC236}">
                <a16:creationId xmlns:a16="http://schemas.microsoft.com/office/drawing/2014/main" id="{4B21C2B8-2DD1-99F1-3FFD-CECED8EC36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3548" y="3146669"/>
            <a:ext cx="902496" cy="902496"/>
          </a:xfrm>
          <a:prstGeom prst="rect">
            <a:avLst/>
          </a:prstGeom>
        </p:spPr>
      </p:pic>
      <p:pic>
        <p:nvPicPr>
          <p:cNvPr id="10" name="Graphic 11" descr="Target Audience with solid fill">
            <a:extLst>
              <a:ext uri="{FF2B5EF4-FFF2-40B4-BE49-F238E27FC236}">
                <a16:creationId xmlns:a16="http://schemas.microsoft.com/office/drawing/2014/main" id="{90953A3F-6CE5-09D0-7667-FAD3C4AB3F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3402" y="2560954"/>
            <a:ext cx="1384165" cy="1384165"/>
          </a:xfrm>
          <a:prstGeom prst="rect">
            <a:avLst/>
          </a:prstGeom>
        </p:spPr>
      </p:pic>
      <p:pic>
        <p:nvPicPr>
          <p:cNvPr id="14" name="Graphic 14" descr="Lock with solid fill">
            <a:extLst>
              <a:ext uri="{FF2B5EF4-FFF2-40B4-BE49-F238E27FC236}">
                <a16:creationId xmlns:a16="http://schemas.microsoft.com/office/drawing/2014/main" id="{A9EDF62A-0BF8-08BE-CEE2-F5FF8C5023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2086" y="2516884"/>
            <a:ext cx="1248959" cy="1232059"/>
          </a:xfrm>
          <a:prstGeom prst="rect">
            <a:avLst/>
          </a:prstGeom>
        </p:spPr>
      </p:pic>
    </p:spTree>
    <p:extLst>
      <p:ext uri="{BB962C8B-B14F-4D97-AF65-F5344CB8AC3E}">
        <p14:creationId xmlns:p14="http://schemas.microsoft.com/office/powerpoint/2010/main" val="237018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365125"/>
            <a:ext cx="10515600" cy="828979"/>
          </a:xfrm>
        </p:spPr>
        <p:txBody>
          <a:bodyPr vert="horz" lIns="91440" tIns="45720" rIns="91440" bIns="45720" rtlCol="0">
            <a:normAutofit/>
          </a:bodyPr>
          <a:lstStyle/>
          <a:p>
            <a:r>
              <a:rPr lang="en-US" sz="2400" b="1">
                <a:ea typeface="+mj-lt"/>
                <a:cs typeface="+mj-lt"/>
              </a:rPr>
              <a:t>Roadmap Prioritizes Customer Retention, Engagement, and Acquisition to Boost Chewy's relationship with its new and active customers.</a:t>
            </a:r>
          </a:p>
        </p:txBody>
      </p:sp>
      <p:pic>
        <p:nvPicPr>
          <p:cNvPr id="44" name="Picture 45" descr="Table&#10;&#10;Description automatically generated">
            <a:extLst>
              <a:ext uri="{FF2B5EF4-FFF2-40B4-BE49-F238E27FC236}">
                <a16:creationId xmlns:a16="http://schemas.microsoft.com/office/drawing/2014/main" id="{04F7C317-9954-91A1-AF5F-1559600252BB}"/>
              </a:ext>
            </a:extLst>
          </p:cNvPr>
          <p:cNvPicPr>
            <a:picLocks noChangeAspect="1"/>
          </p:cNvPicPr>
          <p:nvPr/>
        </p:nvPicPr>
        <p:blipFill>
          <a:blip r:embed="rId2"/>
          <a:stretch>
            <a:fillRect/>
          </a:stretch>
        </p:blipFill>
        <p:spPr>
          <a:xfrm>
            <a:off x="785973" y="2223031"/>
            <a:ext cx="10491627" cy="3439352"/>
          </a:xfrm>
          <a:prstGeom prst="rect">
            <a:avLst/>
          </a:prstGeom>
        </p:spPr>
      </p:pic>
      <p:sp>
        <p:nvSpPr>
          <p:cNvPr id="48" name="Title 1">
            <a:extLst>
              <a:ext uri="{FF2B5EF4-FFF2-40B4-BE49-F238E27FC236}">
                <a16:creationId xmlns:a16="http://schemas.microsoft.com/office/drawing/2014/main" id="{78ACBEC6-FAB4-5260-0B3C-7514475D56F3}"/>
              </a:ext>
            </a:extLst>
          </p:cNvPr>
          <p:cNvSpPr txBox="1">
            <a:spLocks/>
          </p:cNvSpPr>
          <p:nvPr/>
        </p:nvSpPr>
        <p:spPr>
          <a:xfrm>
            <a:off x="845050" y="1185345"/>
            <a:ext cx="10507038" cy="8289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ea typeface="+mj-lt"/>
                <a:cs typeface="+mj-lt"/>
              </a:rPr>
              <a:t>Year 1: Focus on attainable improvements before the holiday shopping season while starting major projects (Fulfillment Centers, Web Design)</a:t>
            </a:r>
            <a:endParaRPr lang="en-US" sz="2000"/>
          </a:p>
        </p:txBody>
      </p:sp>
    </p:spTree>
    <p:extLst>
      <p:ext uri="{BB962C8B-B14F-4D97-AF65-F5344CB8AC3E}">
        <p14:creationId xmlns:p14="http://schemas.microsoft.com/office/powerpoint/2010/main" val="347331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365125"/>
            <a:ext cx="10515600" cy="828979"/>
          </a:xfrm>
        </p:spPr>
        <p:txBody>
          <a:bodyPr vert="horz" lIns="91440" tIns="45720" rIns="91440" bIns="45720" rtlCol="0">
            <a:normAutofit/>
          </a:bodyPr>
          <a:lstStyle/>
          <a:p>
            <a:r>
              <a:rPr lang="en-US" sz="2400" b="1">
                <a:ea typeface="+mj-lt"/>
                <a:cs typeface="+mj-lt"/>
              </a:rPr>
              <a:t>Roadmap Prioritizes Customer Retention, Engagement, and Acquisition to Boost Chewy's relationship with its new and active customers.</a:t>
            </a:r>
          </a:p>
        </p:txBody>
      </p:sp>
      <p:sp>
        <p:nvSpPr>
          <p:cNvPr id="48" name="Title 1">
            <a:extLst>
              <a:ext uri="{FF2B5EF4-FFF2-40B4-BE49-F238E27FC236}">
                <a16:creationId xmlns:a16="http://schemas.microsoft.com/office/drawing/2014/main" id="{78ACBEC6-FAB4-5260-0B3C-7514475D56F3}"/>
              </a:ext>
            </a:extLst>
          </p:cNvPr>
          <p:cNvSpPr txBox="1">
            <a:spLocks/>
          </p:cNvSpPr>
          <p:nvPr/>
        </p:nvSpPr>
        <p:spPr>
          <a:xfrm>
            <a:off x="845050" y="1185345"/>
            <a:ext cx="10507038" cy="8289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ea typeface="+mj-lt"/>
                <a:cs typeface="+mj-lt"/>
              </a:rPr>
              <a:t>Year 2: Focus on major projects (AI, Chat Bot, SCM) to truly push transformative change. MVPs will be used for these projects to lower risk.</a:t>
            </a:r>
            <a:endParaRPr lang="en-US" sz="2000"/>
          </a:p>
        </p:txBody>
      </p:sp>
      <p:pic>
        <p:nvPicPr>
          <p:cNvPr id="3" name="Picture 3" descr="Graphical user interface, application, table, Excel&#10;&#10;Description automatically generated">
            <a:extLst>
              <a:ext uri="{FF2B5EF4-FFF2-40B4-BE49-F238E27FC236}">
                <a16:creationId xmlns:a16="http://schemas.microsoft.com/office/drawing/2014/main" id="{2C76FB1F-6769-A3AD-51AF-7168B6322DC1}"/>
              </a:ext>
            </a:extLst>
          </p:cNvPr>
          <p:cNvPicPr>
            <a:picLocks noChangeAspect="1"/>
          </p:cNvPicPr>
          <p:nvPr/>
        </p:nvPicPr>
        <p:blipFill>
          <a:blip r:embed="rId2"/>
          <a:stretch>
            <a:fillRect/>
          </a:stretch>
        </p:blipFill>
        <p:spPr>
          <a:xfrm>
            <a:off x="785973" y="2150335"/>
            <a:ext cx="10500188" cy="3499125"/>
          </a:xfrm>
          <a:prstGeom prst="rect">
            <a:avLst/>
          </a:prstGeom>
        </p:spPr>
      </p:pic>
    </p:spTree>
    <p:extLst>
      <p:ext uri="{BB962C8B-B14F-4D97-AF65-F5344CB8AC3E}">
        <p14:creationId xmlns:p14="http://schemas.microsoft.com/office/powerpoint/2010/main" val="67094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Freeform: Shape 2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2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3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sz="4400" b="1" kern="1200">
                <a:solidFill>
                  <a:srgbClr val="FFFFFF"/>
                </a:solidFill>
                <a:latin typeface="+mj-lt"/>
                <a:ea typeface="+mj-ea"/>
                <a:cs typeface="+mj-cs"/>
              </a:rPr>
              <a:t>Takeaways</a:t>
            </a:r>
          </a:p>
        </p:txBody>
      </p:sp>
      <p:sp>
        <p:nvSpPr>
          <p:cNvPr id="59" name="Rectangle: Rounded Corners 3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649F2A41-0344-484A-8B1E-240800B51224}"/>
              </a:ext>
            </a:extLst>
          </p:cNvPr>
          <p:cNvSpPr>
            <a:spLocks noGrp="1"/>
          </p:cNvSpPr>
          <p:nvPr>
            <p:ph type="body" sz="half" idx="2"/>
          </p:nvPr>
        </p:nvSpPr>
        <p:spPr>
          <a:xfrm>
            <a:off x="964150" y="1945754"/>
            <a:ext cx="4548874" cy="3870846"/>
          </a:xfrm>
        </p:spPr>
        <p:txBody>
          <a:bodyPr vert="horz" lIns="91440" tIns="45720" rIns="91440" bIns="45720" rtlCol="0" anchor="t">
            <a:normAutofit/>
          </a:bodyPr>
          <a:lstStyle/>
          <a:p>
            <a:pPr defTabSz="731520">
              <a:spcBef>
                <a:spcPts val="800"/>
              </a:spcBef>
            </a:pPr>
            <a:endParaRPr lang="en-US" sz="1920" kern="1200">
              <a:solidFill>
                <a:schemeClr val="tx1"/>
              </a:solidFill>
              <a:latin typeface="+mn-lt"/>
              <a:ea typeface="+mn-ea"/>
              <a:cs typeface="+mn-cs"/>
            </a:endParaRPr>
          </a:p>
          <a:p>
            <a:pPr defTabSz="731520">
              <a:spcBef>
                <a:spcPts val="800"/>
              </a:spcBef>
            </a:pPr>
            <a:r>
              <a:rPr lang="en-US" sz="1900" b="1" kern="1200">
                <a:latin typeface="+mn-lt"/>
                <a:ea typeface="+mn-ea"/>
                <a:cs typeface="+mn-cs"/>
              </a:rPr>
              <a:t>Leverage</a:t>
            </a:r>
            <a:r>
              <a:rPr lang="en-US" sz="1900" kern="1200">
                <a:latin typeface="+mn-lt"/>
                <a:ea typeface="+mn-ea"/>
                <a:cs typeface="+mn-cs"/>
              </a:rPr>
              <a:t>: </a:t>
            </a:r>
            <a:r>
              <a:rPr lang="en-US" sz="1900" kern="1200" err="1">
                <a:latin typeface="+mn-lt"/>
                <a:ea typeface="+mn-ea"/>
                <a:cs typeface="+mn-cs"/>
              </a:rPr>
              <a:t>Chewy’s</a:t>
            </a:r>
            <a:r>
              <a:rPr lang="en-US" sz="1900" kern="1200">
                <a:latin typeface="+mn-lt"/>
                <a:ea typeface="+mn-ea"/>
                <a:cs typeface="+mn-cs"/>
              </a:rPr>
              <a:t> trusted name, product variety, exceptional customer service experience</a:t>
            </a:r>
            <a:endParaRPr lang="en-US" sz="1900" kern="1200">
              <a:latin typeface="+mn-lt"/>
            </a:endParaRPr>
          </a:p>
          <a:p>
            <a:pPr defTabSz="731520">
              <a:spcBef>
                <a:spcPts val="800"/>
              </a:spcBef>
            </a:pPr>
            <a:endParaRPr lang="en-US" sz="1920" kern="1200">
              <a:solidFill>
                <a:schemeClr val="tx1"/>
              </a:solidFill>
              <a:latin typeface="+mn-lt"/>
              <a:ea typeface="+mn-ea"/>
              <a:cs typeface="+mn-cs"/>
            </a:endParaRPr>
          </a:p>
          <a:p>
            <a:pPr defTabSz="731520">
              <a:spcBef>
                <a:spcPts val="800"/>
              </a:spcBef>
            </a:pPr>
            <a:r>
              <a:rPr lang="en-US" sz="1900" b="1" kern="1200">
                <a:latin typeface="+mn-lt"/>
                <a:ea typeface="+mn-ea"/>
                <a:cs typeface="+mn-cs"/>
              </a:rPr>
              <a:t>Challenges</a:t>
            </a:r>
            <a:r>
              <a:rPr lang="en-US" sz="1900" kern="1200">
                <a:latin typeface="+mn-lt"/>
                <a:ea typeface="+mn-ea"/>
                <a:cs typeface="+mn-cs"/>
              </a:rPr>
              <a:t>: Indirect competition, economic inflation, non-intuitive website</a:t>
            </a:r>
            <a:endParaRPr lang="en-US" sz="1900" kern="1200">
              <a:latin typeface="+mn-lt"/>
            </a:endParaRPr>
          </a:p>
          <a:p>
            <a:pPr defTabSz="731520">
              <a:spcBef>
                <a:spcPts val="800"/>
              </a:spcBef>
            </a:pPr>
            <a:endParaRPr lang="en-US" sz="1920"/>
          </a:p>
          <a:p>
            <a:pPr defTabSz="731520">
              <a:spcBef>
                <a:spcPts val="800"/>
              </a:spcBef>
            </a:pPr>
            <a:r>
              <a:rPr lang="en-US" sz="2000" b="1" kern="1200">
                <a:latin typeface="+mn-lt"/>
                <a:ea typeface="+mn-ea"/>
                <a:cs typeface="+mn-cs"/>
              </a:rPr>
              <a:t>Objectives</a:t>
            </a:r>
            <a:r>
              <a:rPr lang="en-US" sz="2000" kern="1200">
                <a:latin typeface="+mn-lt"/>
                <a:ea typeface="+mn-ea"/>
                <a:cs typeface="+mn-cs"/>
              </a:rPr>
              <a:t>: Customer retention, engagement, and acquisition</a:t>
            </a:r>
            <a:endParaRPr lang="en-US" sz="2000" kern="1200">
              <a:latin typeface="+mn-lt"/>
            </a:endParaRPr>
          </a:p>
          <a:p>
            <a:pPr defTabSz="731520">
              <a:spcBef>
                <a:spcPts val="800"/>
              </a:spcBef>
            </a:pPr>
            <a:endParaRPr lang="en-US" sz="1920" kern="1200">
              <a:solidFill>
                <a:schemeClr val="tx1"/>
              </a:solidFill>
              <a:latin typeface="+mn-lt"/>
              <a:ea typeface="+mn-ea"/>
              <a:cs typeface="+mn-cs"/>
            </a:endParaRPr>
          </a:p>
          <a:p>
            <a:pPr defTabSz="731520">
              <a:spcBef>
                <a:spcPts val="800"/>
              </a:spcBef>
            </a:pPr>
            <a:endParaRPr lang="en-US" sz="1920" kern="1200">
              <a:solidFill>
                <a:schemeClr val="tx1"/>
              </a:solidFill>
              <a:latin typeface="+mn-lt"/>
              <a:ea typeface="+mn-ea"/>
              <a:cs typeface="+mn-cs"/>
            </a:endParaRPr>
          </a:p>
          <a:p>
            <a:pPr defTabSz="731520">
              <a:spcBef>
                <a:spcPts val="800"/>
              </a:spcBef>
            </a:pPr>
            <a:endParaRPr lang="en-US" sz="1920" kern="1200">
              <a:solidFill>
                <a:schemeClr val="tx1"/>
              </a:solidFill>
              <a:latin typeface="+mn-lt"/>
              <a:ea typeface="+mn-ea"/>
              <a:cs typeface="+mn-cs"/>
            </a:endParaRPr>
          </a:p>
          <a:p>
            <a:pPr defTabSz="731520">
              <a:spcBef>
                <a:spcPts val="800"/>
              </a:spcBef>
            </a:pPr>
            <a:endParaRPr lang="en-US" sz="192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pPr marL="228600" indent="-228600" defTabSz="731520">
              <a:spcBef>
                <a:spcPts val="800"/>
              </a:spcBef>
              <a:buFont typeface="Arial" panose="020B0604020202020204" pitchFamily="34" charset="0"/>
              <a:buChar char="•"/>
            </a:pPr>
            <a:endParaRPr lang="en-US" sz="128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pPr defTabSz="731520">
              <a:spcBef>
                <a:spcPts val="800"/>
              </a:spcBef>
            </a:pPr>
            <a:endParaRPr lang="en-US" sz="1280" kern="1200">
              <a:solidFill>
                <a:schemeClr val="tx1"/>
              </a:solidFill>
              <a:latin typeface="+mn-lt"/>
              <a:ea typeface="+mn-ea"/>
              <a:cs typeface="+mn-cs"/>
            </a:endParaRPr>
          </a:p>
          <a:p>
            <a:endParaRPr lang="en-US"/>
          </a:p>
        </p:txBody>
      </p:sp>
      <p:sp>
        <p:nvSpPr>
          <p:cNvPr id="6" name="TextBox 5">
            <a:extLst>
              <a:ext uri="{FF2B5EF4-FFF2-40B4-BE49-F238E27FC236}">
                <a16:creationId xmlns:a16="http://schemas.microsoft.com/office/drawing/2014/main" id="{549DE515-80F9-4BF2-B417-FFBC3C7B29EA}"/>
              </a:ext>
            </a:extLst>
          </p:cNvPr>
          <p:cNvSpPr txBox="1"/>
          <p:nvPr/>
        </p:nvSpPr>
        <p:spPr>
          <a:xfrm>
            <a:off x="5778500" y="1800911"/>
            <a:ext cx="5685773" cy="2619179"/>
          </a:xfrm>
          <a:prstGeom prst="rect">
            <a:avLst/>
          </a:prstGeom>
          <a:noFill/>
        </p:spPr>
        <p:txBody>
          <a:bodyPr wrap="square" lIns="91440" tIns="45720" rIns="91440" bIns="45720" anchor="t">
            <a:spAutoFit/>
          </a:bodyPr>
          <a:lstStyle/>
          <a:p>
            <a:pPr defTabSz="731520">
              <a:spcAft>
                <a:spcPts val="600"/>
              </a:spcAft>
            </a:pPr>
            <a:r>
              <a:rPr lang="en-US" sz="2400" b="1" kern="1200">
                <a:latin typeface="+mn-lt"/>
                <a:ea typeface="+mn-ea"/>
                <a:cs typeface="+mn-cs"/>
              </a:rPr>
              <a:t>Plan to Unleash Pet Parent Delight</a:t>
            </a:r>
            <a:endParaRPr lang="en-US" sz="2400" b="1" kern="1200">
              <a:latin typeface="+mn-lt"/>
            </a:endParaRPr>
          </a:p>
          <a:p>
            <a:pPr defTabSz="731520">
              <a:spcAft>
                <a:spcPts val="600"/>
              </a:spcAft>
            </a:pPr>
            <a:endParaRPr lang="en-US" sz="1600" b="1" kern="1200">
              <a:solidFill>
                <a:schemeClr val="tx1"/>
              </a:solidFill>
              <a:latin typeface="+mn-lt"/>
              <a:ea typeface="+mn-ea"/>
              <a:cs typeface="+mn-cs"/>
            </a:endParaRPr>
          </a:p>
          <a:p>
            <a:pPr defTabSz="731520">
              <a:spcAft>
                <a:spcPts val="600"/>
              </a:spcAft>
            </a:pPr>
            <a:r>
              <a:rPr lang="en-US" sz="2400" kern="1200">
                <a:latin typeface="+mn-lt"/>
                <a:ea typeface="+mn-ea"/>
                <a:cs typeface="+mn-cs"/>
              </a:rPr>
              <a:t>Ask: </a:t>
            </a:r>
            <a:r>
              <a:rPr lang="en-US" sz="2400" b="1" kern="1200">
                <a:latin typeface="+mn-lt"/>
                <a:ea typeface="+mn-ea"/>
                <a:cs typeface="+mn-cs"/>
              </a:rPr>
              <a:t>$100M</a:t>
            </a:r>
            <a:r>
              <a:rPr lang="en-US" sz="2400" b="1"/>
              <a:t> for 2 -year plan</a:t>
            </a:r>
            <a:endParaRPr lang="en-US" sz="2400" b="1" kern="1200">
              <a:latin typeface="+mn-lt"/>
            </a:endParaRPr>
          </a:p>
          <a:p>
            <a:pPr defTabSz="731520">
              <a:spcAft>
                <a:spcPts val="600"/>
              </a:spcAft>
            </a:pPr>
            <a:endParaRPr lang="en-US" sz="1920"/>
          </a:p>
          <a:p>
            <a:pPr defTabSz="731520">
              <a:spcAft>
                <a:spcPts val="600"/>
              </a:spcAft>
            </a:pPr>
            <a:r>
              <a:rPr lang="en-US" sz="1900" kern="1200">
                <a:latin typeface="+mn-lt"/>
                <a:ea typeface="+mn-ea"/>
                <a:cs typeface="+mn-cs"/>
              </a:rPr>
              <a:t>In keen pursuit of:</a:t>
            </a:r>
            <a:endParaRPr lang="en-US" sz="1900" kern="1200">
              <a:latin typeface="+mn-lt"/>
            </a:endParaRPr>
          </a:p>
          <a:p>
            <a:pPr defTabSz="731520">
              <a:spcAft>
                <a:spcPts val="600"/>
              </a:spcAft>
            </a:pPr>
            <a:br>
              <a:rPr lang="en-US" sz="1900" kern="1200"/>
            </a:br>
            <a:endParaRPr lang="en-US"/>
          </a:p>
        </p:txBody>
      </p:sp>
      <p:graphicFrame>
        <p:nvGraphicFramePr>
          <p:cNvPr id="33" name="Diagram 32">
            <a:extLst>
              <a:ext uri="{FF2B5EF4-FFF2-40B4-BE49-F238E27FC236}">
                <a16:creationId xmlns:a16="http://schemas.microsoft.com/office/drawing/2014/main" id="{0C38E7B6-35DA-4C4F-AE23-4DC2BFBB5841}"/>
              </a:ext>
            </a:extLst>
          </p:cNvPr>
          <p:cNvGraphicFramePr/>
          <p:nvPr>
            <p:extLst>
              <p:ext uri="{D42A27DB-BD31-4B8C-83A1-F6EECF244321}">
                <p14:modId xmlns:p14="http://schemas.microsoft.com/office/powerpoint/2010/main" val="454603186"/>
              </p:ext>
            </p:extLst>
          </p:nvPr>
        </p:nvGraphicFramePr>
        <p:xfrm>
          <a:off x="5778500" y="3606799"/>
          <a:ext cx="5792839" cy="2962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103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F0D1B3-8917-C605-C072-90DF1681E9B1}"/>
              </a:ext>
            </a:extLst>
          </p:cNvPr>
          <p:cNvSpPr>
            <a:spLocks noGrp="1"/>
          </p:cNvSpPr>
          <p:nvPr>
            <p:ph type="title"/>
          </p:nvPr>
        </p:nvSpPr>
        <p:spPr>
          <a:xfrm>
            <a:off x="344738" y="653693"/>
            <a:ext cx="4019135" cy="5571066"/>
          </a:xfrm>
        </p:spPr>
        <p:txBody>
          <a:bodyPr>
            <a:normAutofit/>
          </a:bodyPr>
          <a:lstStyle/>
          <a:p>
            <a:r>
              <a:rPr lang="en-US" sz="4000" b="1">
                <a:solidFill>
                  <a:srgbClr val="FFFFFF"/>
                </a:solidFill>
                <a:latin typeface="TW Cen MT"/>
                <a:cs typeface="Arial"/>
              </a:rPr>
              <a:t>Best in Show: Chewy, a trusted destination for pet parents everywhere</a:t>
            </a:r>
            <a:endParaRPr lang="en-US" sz="4000">
              <a:solidFill>
                <a:srgbClr val="FFFFFF"/>
              </a:solidFill>
              <a:latin typeface="TW Cen MT"/>
            </a:endParaRPr>
          </a:p>
        </p:txBody>
      </p:sp>
      <p:sp>
        <p:nvSpPr>
          <p:cNvPr id="5" name="TextBox 4">
            <a:extLst>
              <a:ext uri="{FF2B5EF4-FFF2-40B4-BE49-F238E27FC236}">
                <a16:creationId xmlns:a16="http://schemas.microsoft.com/office/drawing/2014/main" id="{75891251-CA56-49EB-BBE8-60EB5368718E}"/>
              </a:ext>
            </a:extLst>
          </p:cNvPr>
          <p:cNvSpPr txBox="1"/>
          <p:nvPr/>
        </p:nvSpPr>
        <p:spPr>
          <a:xfrm>
            <a:off x="3048000" y="3246643"/>
            <a:ext cx="6096000" cy="369332"/>
          </a:xfrm>
          <a:prstGeom prst="rect">
            <a:avLst/>
          </a:prstGeom>
          <a:noFill/>
        </p:spPr>
        <p:txBody>
          <a:bodyPr wrap="square">
            <a:spAutoFit/>
          </a:bodyPr>
          <a:lstStyle/>
          <a:p>
            <a:endParaRPr lang="en-US"/>
          </a:p>
        </p:txBody>
      </p:sp>
      <p:graphicFrame>
        <p:nvGraphicFramePr>
          <p:cNvPr id="8" name="Content Placeholder 2">
            <a:extLst>
              <a:ext uri="{FF2B5EF4-FFF2-40B4-BE49-F238E27FC236}">
                <a16:creationId xmlns:a16="http://schemas.microsoft.com/office/drawing/2014/main" id="{2014B2E1-E40B-6483-3736-29614CDE7CD1}"/>
              </a:ext>
            </a:extLst>
          </p:cNvPr>
          <p:cNvGraphicFramePr>
            <a:graphicFrameLocks noGrp="1"/>
          </p:cNvGraphicFramePr>
          <p:nvPr>
            <p:ph idx="1"/>
            <p:extLst>
              <p:ext uri="{D42A27DB-BD31-4B8C-83A1-F6EECF244321}">
                <p14:modId xmlns:p14="http://schemas.microsoft.com/office/powerpoint/2010/main" val="51701700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32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108031-EC0E-A957-7C22-0B97AE094997}"/>
              </a:ext>
            </a:extLst>
          </p:cNvPr>
          <p:cNvSpPr/>
          <p:nvPr/>
        </p:nvSpPr>
        <p:spPr>
          <a:xfrm>
            <a:off x="896" y="2689"/>
            <a:ext cx="12191999" cy="9681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1564342" y="123078"/>
            <a:ext cx="9072282" cy="724928"/>
          </a:xfrm>
        </p:spPr>
        <p:txBody>
          <a:bodyPr vert="horz" lIns="91440" tIns="45720" rIns="91440" bIns="45720" rtlCol="0" anchor="ctr">
            <a:noAutofit/>
          </a:bodyPr>
          <a:lstStyle/>
          <a:p>
            <a:pPr algn="ctr"/>
            <a:r>
              <a:rPr lang="en-US" sz="2800" b="1">
                <a:solidFill>
                  <a:schemeClr val="bg1"/>
                </a:solidFill>
                <a:latin typeface="Arial"/>
                <a:cs typeface="Arial"/>
              </a:rPr>
              <a:t>A Look Into </a:t>
            </a:r>
            <a:r>
              <a:rPr lang="en-US" sz="2800" b="1" err="1">
                <a:solidFill>
                  <a:schemeClr val="bg1"/>
                </a:solidFill>
                <a:latin typeface="Arial"/>
                <a:cs typeface="Arial"/>
              </a:rPr>
              <a:t>Chewy’s</a:t>
            </a:r>
            <a:r>
              <a:rPr lang="en-US" sz="2800" b="1">
                <a:solidFill>
                  <a:schemeClr val="bg1"/>
                </a:solidFill>
                <a:latin typeface="Arial"/>
                <a:cs typeface="Arial"/>
              </a:rPr>
              <a:t> Community of Devoted Pet Parents</a:t>
            </a:r>
            <a:endParaRPr lang="en-US">
              <a:solidFill>
                <a:schemeClr val="bg1"/>
              </a:solidFill>
            </a:endParaRPr>
          </a:p>
        </p:txBody>
      </p:sp>
      <p:pic>
        <p:nvPicPr>
          <p:cNvPr id="4" name="Picture 5">
            <a:extLst>
              <a:ext uri="{FF2B5EF4-FFF2-40B4-BE49-F238E27FC236}">
                <a16:creationId xmlns:a16="http://schemas.microsoft.com/office/drawing/2014/main" id="{CC54B1AB-0C68-00E1-58C0-6A81B2C96CDD}"/>
              </a:ext>
            </a:extLst>
          </p:cNvPr>
          <p:cNvPicPr>
            <a:picLocks noChangeAspect="1"/>
          </p:cNvPicPr>
          <p:nvPr/>
        </p:nvPicPr>
        <p:blipFill>
          <a:blip r:embed="rId3"/>
          <a:stretch>
            <a:fillRect/>
          </a:stretch>
        </p:blipFill>
        <p:spPr>
          <a:xfrm>
            <a:off x="295836" y="1840812"/>
            <a:ext cx="5880845" cy="4180420"/>
          </a:xfrm>
          <a:prstGeom prst="rect">
            <a:avLst/>
          </a:prstGeom>
        </p:spPr>
      </p:pic>
      <p:sp>
        <p:nvSpPr>
          <p:cNvPr id="11" name="TextBox 10">
            <a:extLst>
              <a:ext uri="{FF2B5EF4-FFF2-40B4-BE49-F238E27FC236}">
                <a16:creationId xmlns:a16="http://schemas.microsoft.com/office/drawing/2014/main" id="{63564B43-E01E-05D4-665F-6B162E177D45}"/>
              </a:ext>
            </a:extLst>
          </p:cNvPr>
          <p:cNvSpPr txBox="1"/>
          <p:nvPr/>
        </p:nvSpPr>
        <p:spPr>
          <a:xfrm>
            <a:off x="7178937" y="1143896"/>
            <a:ext cx="38458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Sam's Shopping Habits</a:t>
            </a:r>
          </a:p>
        </p:txBody>
      </p:sp>
      <p:pic>
        <p:nvPicPr>
          <p:cNvPr id="12" name="Graphic 12" descr="Ecommerce with solid fill">
            <a:extLst>
              <a:ext uri="{FF2B5EF4-FFF2-40B4-BE49-F238E27FC236}">
                <a16:creationId xmlns:a16="http://schemas.microsoft.com/office/drawing/2014/main" id="{7759C4C1-0F8C-7D87-9628-44805900D1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6307" y="3384177"/>
            <a:ext cx="914400" cy="914400"/>
          </a:xfrm>
          <a:prstGeom prst="rect">
            <a:avLst/>
          </a:prstGeom>
        </p:spPr>
      </p:pic>
      <p:sp>
        <p:nvSpPr>
          <p:cNvPr id="13" name="TextBox 12">
            <a:extLst>
              <a:ext uri="{FF2B5EF4-FFF2-40B4-BE49-F238E27FC236}">
                <a16:creationId xmlns:a16="http://schemas.microsoft.com/office/drawing/2014/main" id="{562754F4-23FB-9752-1A2F-DDB75D92A471}"/>
              </a:ext>
            </a:extLst>
          </p:cNvPr>
          <p:cNvSpPr txBox="1"/>
          <p:nvPr/>
        </p:nvSpPr>
        <p:spPr>
          <a:xfrm>
            <a:off x="7674683" y="2348752"/>
            <a:ext cx="36934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Values the convenience of online shopping</a:t>
            </a:r>
          </a:p>
        </p:txBody>
      </p:sp>
      <p:pic>
        <p:nvPicPr>
          <p:cNvPr id="14" name="Graphic 14" descr="Internet with solid fill">
            <a:extLst>
              <a:ext uri="{FF2B5EF4-FFF2-40B4-BE49-F238E27FC236}">
                <a16:creationId xmlns:a16="http://schemas.microsoft.com/office/drawing/2014/main" id="{FF4A4FC4-8E80-4F2A-7829-9010C2698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447" y="2182906"/>
            <a:ext cx="914400" cy="914400"/>
          </a:xfrm>
          <a:prstGeom prst="rect">
            <a:avLst/>
          </a:prstGeom>
        </p:spPr>
      </p:pic>
      <p:sp>
        <p:nvSpPr>
          <p:cNvPr id="15" name="TextBox 14">
            <a:extLst>
              <a:ext uri="{FF2B5EF4-FFF2-40B4-BE49-F238E27FC236}">
                <a16:creationId xmlns:a16="http://schemas.microsoft.com/office/drawing/2014/main" id="{ABB88292-4438-5105-6275-BA4AAD469B8F}"/>
              </a:ext>
            </a:extLst>
          </p:cNvPr>
          <p:cNvSpPr txBox="1"/>
          <p:nvPr/>
        </p:nvSpPr>
        <p:spPr>
          <a:xfrm>
            <a:off x="7777778" y="3433482"/>
            <a:ext cx="304710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Appreciates platforms that offer seamless and user-friendly shopping experience</a:t>
            </a:r>
          </a:p>
        </p:txBody>
      </p:sp>
      <p:pic>
        <p:nvPicPr>
          <p:cNvPr id="16" name="Graphic 16" descr="Flying Money with solid fill">
            <a:extLst>
              <a:ext uri="{FF2B5EF4-FFF2-40B4-BE49-F238E27FC236}">
                <a16:creationId xmlns:a16="http://schemas.microsoft.com/office/drawing/2014/main" id="{7BD21003-6282-1183-74E5-7EE2602AD3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3882" y="4630271"/>
            <a:ext cx="914400" cy="914400"/>
          </a:xfrm>
          <a:prstGeom prst="rect">
            <a:avLst/>
          </a:prstGeom>
        </p:spPr>
      </p:pic>
      <p:sp>
        <p:nvSpPr>
          <p:cNvPr id="17" name="TextBox 16">
            <a:extLst>
              <a:ext uri="{FF2B5EF4-FFF2-40B4-BE49-F238E27FC236}">
                <a16:creationId xmlns:a16="http://schemas.microsoft.com/office/drawing/2014/main" id="{A00DD8FB-1D88-0487-BF3F-40F0C4FBD668}"/>
              </a:ext>
            </a:extLst>
          </p:cNvPr>
          <p:cNvSpPr txBox="1"/>
          <p:nvPr/>
        </p:nvSpPr>
        <p:spPr>
          <a:xfrm>
            <a:off x="7781365" y="4721710"/>
            <a:ext cx="31295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Loves finding deals and discounts that offer the best value for the money</a:t>
            </a:r>
          </a:p>
        </p:txBody>
      </p:sp>
      <p:sp>
        <p:nvSpPr>
          <p:cNvPr id="18" name="TextBox 17">
            <a:extLst>
              <a:ext uri="{FF2B5EF4-FFF2-40B4-BE49-F238E27FC236}">
                <a16:creationId xmlns:a16="http://schemas.microsoft.com/office/drawing/2014/main" id="{D486E82E-3EAF-8712-5CCC-832D9E094441}"/>
              </a:ext>
            </a:extLst>
          </p:cNvPr>
          <p:cNvSpPr txBox="1"/>
          <p:nvPr/>
        </p:nvSpPr>
        <p:spPr>
          <a:xfrm>
            <a:off x="2317376" y="1105348"/>
            <a:ext cx="20349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Meet Sam</a:t>
            </a:r>
          </a:p>
        </p:txBody>
      </p:sp>
    </p:spTree>
    <p:extLst>
      <p:ext uri="{BB962C8B-B14F-4D97-AF65-F5344CB8AC3E}">
        <p14:creationId xmlns:p14="http://schemas.microsoft.com/office/powerpoint/2010/main" val="19113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251297-1D8B-0E65-8AF4-37174619F85E}"/>
              </a:ext>
            </a:extLst>
          </p:cNvPr>
          <p:cNvSpPr/>
          <p:nvPr/>
        </p:nvSpPr>
        <p:spPr>
          <a:xfrm>
            <a:off x="896" y="2689"/>
            <a:ext cx="12191999" cy="9681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96184"/>
            <a:ext cx="10515600" cy="724928"/>
          </a:xfrm>
        </p:spPr>
        <p:txBody>
          <a:bodyPr vert="horz" lIns="91440" tIns="45720" rIns="91440" bIns="45720" rtlCol="0" anchor="ctr">
            <a:noAutofit/>
          </a:bodyPr>
          <a:lstStyle/>
          <a:p>
            <a:pPr algn="ctr"/>
            <a:r>
              <a:rPr lang="en-US" sz="2800" b="1">
                <a:solidFill>
                  <a:schemeClr val="bg1"/>
                </a:solidFill>
                <a:latin typeface="Arial"/>
                <a:cs typeface="Arial"/>
              </a:rPr>
              <a:t>Chewy Empowers Pet Parents with Peace of Mind and More Bonding Time With Their Fur-Babies</a:t>
            </a:r>
            <a:endParaRPr lang="en-US">
              <a:solidFill>
                <a:schemeClr val="bg1"/>
              </a:solidFill>
            </a:endParaRPr>
          </a:p>
        </p:txBody>
      </p:sp>
      <p:pic>
        <p:nvPicPr>
          <p:cNvPr id="4" name="Graphic 4" descr="Add with solid fill">
            <a:extLst>
              <a:ext uri="{FF2B5EF4-FFF2-40B4-BE49-F238E27FC236}">
                <a16:creationId xmlns:a16="http://schemas.microsoft.com/office/drawing/2014/main" id="{2E6BC248-949D-C277-B249-CF5633783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777" y="2487706"/>
            <a:ext cx="286871" cy="295836"/>
          </a:xfrm>
          <a:prstGeom prst="rect">
            <a:avLst/>
          </a:prstGeom>
        </p:spPr>
      </p:pic>
      <p:pic>
        <p:nvPicPr>
          <p:cNvPr id="6" name="Graphic 4" descr="Add with solid fill">
            <a:extLst>
              <a:ext uri="{FF2B5EF4-FFF2-40B4-BE49-F238E27FC236}">
                <a16:creationId xmlns:a16="http://schemas.microsoft.com/office/drawing/2014/main" id="{3E81AE32-DD44-C0F3-9178-B8A19ECAB5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777" y="5186082"/>
            <a:ext cx="286871" cy="295836"/>
          </a:xfrm>
          <a:prstGeom prst="rect">
            <a:avLst/>
          </a:prstGeom>
        </p:spPr>
      </p:pic>
      <p:pic>
        <p:nvPicPr>
          <p:cNvPr id="7" name="Graphic 4" descr="Add with solid fill">
            <a:extLst>
              <a:ext uri="{FF2B5EF4-FFF2-40B4-BE49-F238E27FC236}">
                <a16:creationId xmlns:a16="http://schemas.microsoft.com/office/drawing/2014/main" id="{CFD3DA24-2F8E-52DD-D673-7BD0DF0D5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776" y="5840505"/>
            <a:ext cx="286871" cy="295836"/>
          </a:xfrm>
          <a:prstGeom prst="rect">
            <a:avLst/>
          </a:prstGeom>
        </p:spPr>
      </p:pic>
      <p:pic>
        <p:nvPicPr>
          <p:cNvPr id="8" name="Graphic 4" descr="Add with solid fill">
            <a:extLst>
              <a:ext uri="{FF2B5EF4-FFF2-40B4-BE49-F238E27FC236}">
                <a16:creationId xmlns:a16="http://schemas.microsoft.com/office/drawing/2014/main" id="{C52C9105-4702-4DCF-78D3-268CA4845F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776" y="4459940"/>
            <a:ext cx="286871" cy="295836"/>
          </a:xfrm>
          <a:prstGeom prst="rect">
            <a:avLst/>
          </a:prstGeom>
        </p:spPr>
      </p:pic>
      <p:pic>
        <p:nvPicPr>
          <p:cNvPr id="11" name="Graphic 11" descr="Smiling with hearts face outline with solid fill">
            <a:extLst>
              <a:ext uri="{FF2B5EF4-FFF2-40B4-BE49-F238E27FC236}">
                <a16:creationId xmlns:a16="http://schemas.microsoft.com/office/drawing/2014/main" id="{7041D578-AAAE-0D54-0D4B-9E9D63C9E1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377" y="1322294"/>
            <a:ext cx="914400" cy="914400"/>
          </a:xfrm>
          <a:prstGeom prst="rect">
            <a:avLst/>
          </a:prstGeom>
        </p:spPr>
      </p:pic>
      <p:sp>
        <p:nvSpPr>
          <p:cNvPr id="12" name="TextBox 11">
            <a:extLst>
              <a:ext uri="{FF2B5EF4-FFF2-40B4-BE49-F238E27FC236}">
                <a16:creationId xmlns:a16="http://schemas.microsoft.com/office/drawing/2014/main" id="{E4727C40-1D67-ED93-CA3C-E595AABE2819}"/>
              </a:ext>
            </a:extLst>
          </p:cNvPr>
          <p:cNvSpPr txBox="1"/>
          <p:nvPr/>
        </p:nvSpPr>
        <p:spPr>
          <a:xfrm>
            <a:off x="1472005" y="1484555"/>
            <a:ext cx="70839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Why does Sam like to use Chewy for her needs?</a:t>
            </a:r>
          </a:p>
        </p:txBody>
      </p:sp>
      <p:sp>
        <p:nvSpPr>
          <p:cNvPr id="13" name="TextBox 12">
            <a:extLst>
              <a:ext uri="{FF2B5EF4-FFF2-40B4-BE49-F238E27FC236}">
                <a16:creationId xmlns:a16="http://schemas.microsoft.com/office/drawing/2014/main" id="{76EF7080-9ED9-AD26-1367-1D49BE19391D}"/>
              </a:ext>
            </a:extLst>
          </p:cNvPr>
          <p:cNvSpPr txBox="1"/>
          <p:nvPr/>
        </p:nvSpPr>
        <p:spPr>
          <a:xfrm>
            <a:off x="1744531" y="2387301"/>
            <a:ext cx="8767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 loves having peace of mind that she's taking care of her babies in the best way possible.</a:t>
            </a:r>
          </a:p>
        </p:txBody>
      </p:sp>
      <p:sp>
        <p:nvSpPr>
          <p:cNvPr id="14" name="TextBox 13">
            <a:extLst>
              <a:ext uri="{FF2B5EF4-FFF2-40B4-BE49-F238E27FC236}">
                <a16:creationId xmlns:a16="http://schemas.microsoft.com/office/drawing/2014/main" id="{3180B1F1-FE0C-EE0A-3878-4D8C9014EB9D}"/>
              </a:ext>
            </a:extLst>
          </p:cNvPr>
          <p:cNvSpPr txBox="1"/>
          <p:nvPr/>
        </p:nvSpPr>
        <p:spPr>
          <a:xfrm>
            <a:off x="1468418" y="3758004"/>
            <a:ext cx="70256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How does Sam utilize Chewy for her needs?</a:t>
            </a:r>
          </a:p>
        </p:txBody>
      </p:sp>
      <p:pic>
        <p:nvPicPr>
          <p:cNvPr id="15" name="Graphic 11" descr="Smiling with hearts face outline with solid fill">
            <a:extLst>
              <a:ext uri="{FF2B5EF4-FFF2-40B4-BE49-F238E27FC236}">
                <a16:creationId xmlns:a16="http://schemas.microsoft.com/office/drawing/2014/main" id="{5FF20AC1-AC2B-DC7B-257B-5B147758C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377" y="3662082"/>
            <a:ext cx="914400" cy="914400"/>
          </a:xfrm>
          <a:prstGeom prst="rect">
            <a:avLst/>
          </a:prstGeom>
        </p:spPr>
      </p:pic>
      <p:sp>
        <p:nvSpPr>
          <p:cNvPr id="16" name="TextBox 15">
            <a:extLst>
              <a:ext uri="{FF2B5EF4-FFF2-40B4-BE49-F238E27FC236}">
                <a16:creationId xmlns:a16="http://schemas.microsoft.com/office/drawing/2014/main" id="{59F9EC76-86AE-2DE2-77DA-49BEF21638DA}"/>
              </a:ext>
            </a:extLst>
          </p:cNvPr>
          <p:cNvSpPr txBox="1"/>
          <p:nvPr/>
        </p:nvSpPr>
        <p:spPr>
          <a:xfrm>
            <a:off x="1852107" y="4487732"/>
            <a:ext cx="6238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 loves the convenience of Chewy's </a:t>
            </a:r>
            <a:r>
              <a:rPr lang="en-US" err="1"/>
              <a:t>Autoship</a:t>
            </a:r>
            <a:r>
              <a:rPr lang="en-US"/>
              <a:t> features.</a:t>
            </a:r>
          </a:p>
        </p:txBody>
      </p:sp>
      <p:sp>
        <p:nvSpPr>
          <p:cNvPr id="17" name="TextBox 16">
            <a:extLst>
              <a:ext uri="{FF2B5EF4-FFF2-40B4-BE49-F238E27FC236}">
                <a16:creationId xmlns:a16="http://schemas.microsoft.com/office/drawing/2014/main" id="{C4B33349-84EE-60AD-2953-421FFF6C750F}"/>
              </a:ext>
            </a:extLst>
          </p:cNvPr>
          <p:cNvSpPr txBox="1"/>
          <p:nvPr/>
        </p:nvSpPr>
        <p:spPr>
          <a:xfrm>
            <a:off x="1848522" y="5186082"/>
            <a:ext cx="7596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Chewy's product variety and quality fulfills the needs of her babies.</a:t>
            </a:r>
          </a:p>
        </p:txBody>
      </p:sp>
      <p:sp>
        <p:nvSpPr>
          <p:cNvPr id="20" name="TextBox 19">
            <a:extLst>
              <a:ext uri="{FF2B5EF4-FFF2-40B4-BE49-F238E27FC236}">
                <a16:creationId xmlns:a16="http://schemas.microsoft.com/office/drawing/2014/main" id="{D037262C-7FBA-3A29-A5F1-285F2C934D28}"/>
              </a:ext>
            </a:extLst>
          </p:cNvPr>
          <p:cNvSpPr txBox="1"/>
          <p:nvPr/>
        </p:nvSpPr>
        <p:spPr>
          <a:xfrm>
            <a:off x="1853004" y="5795682"/>
            <a:ext cx="69225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 appreciates Chewy's world-class customer service.</a:t>
            </a:r>
          </a:p>
        </p:txBody>
      </p:sp>
    </p:spTree>
    <p:extLst>
      <p:ext uri="{BB962C8B-B14F-4D97-AF65-F5344CB8AC3E}">
        <p14:creationId xmlns:p14="http://schemas.microsoft.com/office/powerpoint/2010/main" val="1126518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2785A9-1E12-45BF-BB3B-F07F58357547}"/>
              </a:ext>
            </a:extLst>
          </p:cNvPr>
          <p:cNvSpPr/>
          <p:nvPr/>
        </p:nvSpPr>
        <p:spPr>
          <a:xfrm>
            <a:off x="896" y="2689"/>
            <a:ext cx="12191999" cy="96818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838200" y="42103"/>
            <a:ext cx="10515600" cy="1068803"/>
          </a:xfrm>
        </p:spPr>
        <p:txBody>
          <a:bodyPr vert="horz" lIns="91440" tIns="45720" rIns="91440" bIns="45720" rtlCol="0" anchor="ctr">
            <a:noAutofit/>
          </a:bodyPr>
          <a:lstStyle/>
          <a:p>
            <a:pPr algn="ctr"/>
            <a:r>
              <a:rPr lang="en-US" sz="2800" b="1">
                <a:solidFill>
                  <a:schemeClr val="accent2">
                    <a:lumMod val="20000"/>
                    <a:lumOff val="80000"/>
                  </a:schemeClr>
                </a:solidFill>
                <a:latin typeface="Arial"/>
                <a:cs typeface="Arial"/>
              </a:rPr>
              <a:t>Pet Parents Want to Bond with Their Fur-Babies...</a:t>
            </a:r>
            <a:r>
              <a:rPr lang="en-US" sz="2800" b="1">
                <a:solidFill>
                  <a:schemeClr val="bg1"/>
                </a:solidFill>
                <a:latin typeface="Arial"/>
                <a:cs typeface="Arial"/>
              </a:rPr>
              <a:t> </a:t>
            </a:r>
            <a:r>
              <a:rPr lang="en-US" sz="2800" b="1" u="sng">
                <a:solidFill>
                  <a:schemeClr val="bg1"/>
                </a:solidFill>
                <a:latin typeface="Arial"/>
                <a:cs typeface="Arial"/>
              </a:rPr>
              <a:t>But Less So With Chewy</a:t>
            </a:r>
            <a:endParaRPr lang="en-US" sz="2800" b="1">
              <a:solidFill>
                <a:schemeClr val="bg1"/>
              </a:solidFill>
              <a:latin typeface="Arial"/>
              <a:cs typeface="Arial"/>
            </a:endParaRPr>
          </a:p>
        </p:txBody>
      </p:sp>
      <p:pic>
        <p:nvPicPr>
          <p:cNvPr id="4" name="Graphic 5" descr="Badge Unfollow outline">
            <a:extLst>
              <a:ext uri="{FF2B5EF4-FFF2-40B4-BE49-F238E27FC236}">
                <a16:creationId xmlns:a16="http://schemas.microsoft.com/office/drawing/2014/main" id="{49F92AD8-25AC-E203-5AC3-7DCE1E33D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976" y="2649070"/>
            <a:ext cx="394448" cy="385483"/>
          </a:xfrm>
          <a:prstGeom prst="rect">
            <a:avLst/>
          </a:prstGeom>
        </p:spPr>
      </p:pic>
      <p:pic>
        <p:nvPicPr>
          <p:cNvPr id="5" name="Graphic 5" descr="Worried face outline with solid fill">
            <a:extLst>
              <a:ext uri="{FF2B5EF4-FFF2-40B4-BE49-F238E27FC236}">
                <a16:creationId xmlns:a16="http://schemas.microsoft.com/office/drawing/2014/main" id="{4FDE19ED-DE30-E2BD-58F0-75B45F8F5F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000" y="1931894"/>
            <a:ext cx="914400" cy="914400"/>
          </a:xfrm>
          <a:prstGeom prst="rect">
            <a:avLst/>
          </a:prstGeom>
        </p:spPr>
      </p:pic>
      <p:sp>
        <p:nvSpPr>
          <p:cNvPr id="6" name="TextBox 5">
            <a:extLst>
              <a:ext uri="{FF2B5EF4-FFF2-40B4-BE49-F238E27FC236}">
                <a16:creationId xmlns:a16="http://schemas.microsoft.com/office/drawing/2014/main" id="{846C7D47-1907-A088-D9AE-48487C8B7A1C}"/>
              </a:ext>
            </a:extLst>
          </p:cNvPr>
          <p:cNvSpPr txBox="1"/>
          <p:nvPr/>
        </p:nvSpPr>
        <p:spPr>
          <a:xfrm>
            <a:off x="1737360" y="2086087"/>
            <a:ext cx="62358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Why does Sam get irritated with Chewy?</a:t>
            </a:r>
          </a:p>
        </p:txBody>
      </p:sp>
      <p:pic>
        <p:nvPicPr>
          <p:cNvPr id="7" name="Graphic 5" descr="Badge Unfollow outline">
            <a:extLst>
              <a:ext uri="{FF2B5EF4-FFF2-40B4-BE49-F238E27FC236}">
                <a16:creationId xmlns:a16="http://schemas.microsoft.com/office/drawing/2014/main" id="{E3ED9DE9-9C28-3D5C-8453-C0CC3AC9EC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976" y="3599329"/>
            <a:ext cx="394448" cy="385483"/>
          </a:xfrm>
          <a:prstGeom prst="rect">
            <a:avLst/>
          </a:prstGeom>
        </p:spPr>
      </p:pic>
      <p:sp>
        <p:nvSpPr>
          <p:cNvPr id="8" name="TextBox 7">
            <a:extLst>
              <a:ext uri="{FF2B5EF4-FFF2-40B4-BE49-F238E27FC236}">
                <a16:creationId xmlns:a16="http://schemas.microsoft.com/office/drawing/2014/main" id="{E70A7679-3C70-618E-07E9-705B335F1B66}"/>
              </a:ext>
            </a:extLst>
          </p:cNvPr>
          <p:cNvSpPr txBox="1"/>
          <p:nvPr/>
        </p:nvSpPr>
        <p:spPr>
          <a:xfrm>
            <a:off x="2382818" y="2672380"/>
            <a:ext cx="84223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She's not able to find the right products for her pets immediately and spending too much time browsing through the overwhelming product offerings, overloading her with too many choices.</a:t>
            </a:r>
          </a:p>
        </p:txBody>
      </p:sp>
      <p:pic>
        <p:nvPicPr>
          <p:cNvPr id="12" name="Graphic 5" descr="Badge Unfollow outline">
            <a:extLst>
              <a:ext uri="{FF2B5EF4-FFF2-40B4-BE49-F238E27FC236}">
                <a16:creationId xmlns:a16="http://schemas.microsoft.com/office/drawing/2014/main" id="{9710959E-1D8C-5BC4-9838-4CD8DB04B9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975" y="4137211"/>
            <a:ext cx="394448" cy="385483"/>
          </a:xfrm>
          <a:prstGeom prst="rect">
            <a:avLst/>
          </a:prstGeom>
        </p:spPr>
      </p:pic>
      <p:sp>
        <p:nvSpPr>
          <p:cNvPr id="14" name="TextBox 13">
            <a:extLst>
              <a:ext uri="{FF2B5EF4-FFF2-40B4-BE49-F238E27FC236}">
                <a16:creationId xmlns:a16="http://schemas.microsoft.com/office/drawing/2014/main" id="{250C19D1-67A8-1367-4389-23013D72047B}"/>
              </a:ext>
            </a:extLst>
          </p:cNvPr>
          <p:cNvSpPr txBox="1"/>
          <p:nvPr/>
        </p:nvSpPr>
        <p:spPr>
          <a:xfrm>
            <a:off x="2382818" y="3595745"/>
            <a:ext cx="8610598" cy="378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She's not able to spend enough time with her babies because of those reasons.</a:t>
            </a:r>
          </a:p>
        </p:txBody>
      </p:sp>
      <p:sp>
        <p:nvSpPr>
          <p:cNvPr id="15" name="TextBox 14">
            <a:extLst>
              <a:ext uri="{FF2B5EF4-FFF2-40B4-BE49-F238E27FC236}">
                <a16:creationId xmlns:a16="http://schemas.microsoft.com/office/drawing/2014/main" id="{D53D304E-AEA6-75CB-25F1-31309133D064}"/>
              </a:ext>
            </a:extLst>
          </p:cNvPr>
          <p:cNvSpPr txBox="1"/>
          <p:nvPr/>
        </p:nvSpPr>
        <p:spPr>
          <a:xfrm>
            <a:off x="2382818" y="4142592"/>
            <a:ext cx="8610598" cy="378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 feels that she's not getting the best value for what she pays for.</a:t>
            </a:r>
          </a:p>
        </p:txBody>
      </p:sp>
      <p:pic>
        <p:nvPicPr>
          <p:cNvPr id="16" name="Graphic 5" descr="Worried face outline with solid fill">
            <a:extLst>
              <a:ext uri="{FF2B5EF4-FFF2-40B4-BE49-F238E27FC236}">
                <a16:creationId xmlns:a16="http://schemas.microsoft.com/office/drawing/2014/main" id="{819B5B5F-0B2E-4AE7-951D-B7AC4B010F5A}"/>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762000" y="4639235"/>
            <a:ext cx="914400" cy="914400"/>
          </a:xfrm>
          <a:prstGeom prst="rect">
            <a:avLst/>
          </a:prstGeom>
        </p:spPr>
      </p:pic>
      <p:sp>
        <p:nvSpPr>
          <p:cNvPr id="18" name="TextBox 17">
            <a:extLst>
              <a:ext uri="{FF2B5EF4-FFF2-40B4-BE49-F238E27FC236}">
                <a16:creationId xmlns:a16="http://schemas.microsoft.com/office/drawing/2014/main" id="{9B00BAC1-D4A2-F4B4-C7B9-84C540A8FB06}"/>
              </a:ext>
            </a:extLst>
          </p:cNvPr>
          <p:cNvSpPr txBox="1"/>
          <p:nvPr/>
        </p:nvSpPr>
        <p:spPr>
          <a:xfrm>
            <a:off x="1674607" y="4829287"/>
            <a:ext cx="62358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How does Sam get irritated with Chewy?</a:t>
            </a:r>
          </a:p>
        </p:txBody>
      </p:sp>
      <p:pic>
        <p:nvPicPr>
          <p:cNvPr id="21" name="Graphic 5" descr="Badge Unfollow outline">
            <a:extLst>
              <a:ext uri="{FF2B5EF4-FFF2-40B4-BE49-F238E27FC236}">
                <a16:creationId xmlns:a16="http://schemas.microsoft.com/office/drawing/2014/main" id="{44E17FD7-7FE2-FE57-F6C5-3F438A8638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4401" y="5284693"/>
            <a:ext cx="394448" cy="385483"/>
          </a:xfrm>
          <a:prstGeom prst="rect">
            <a:avLst/>
          </a:prstGeom>
        </p:spPr>
      </p:pic>
      <p:sp>
        <p:nvSpPr>
          <p:cNvPr id="9" name="TextBox 8">
            <a:extLst>
              <a:ext uri="{FF2B5EF4-FFF2-40B4-BE49-F238E27FC236}">
                <a16:creationId xmlns:a16="http://schemas.microsoft.com/office/drawing/2014/main" id="{2298E98B-A12C-5B89-4706-F7426789DD4D}"/>
              </a:ext>
            </a:extLst>
          </p:cNvPr>
          <p:cNvSpPr txBox="1"/>
          <p:nvPr/>
        </p:nvSpPr>
        <p:spPr>
          <a:xfrm>
            <a:off x="2382818" y="5293874"/>
            <a:ext cx="86105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Sam's finds Chewy's website clunky and not as usable to discover products.</a:t>
            </a:r>
          </a:p>
        </p:txBody>
      </p:sp>
      <p:pic>
        <p:nvPicPr>
          <p:cNvPr id="10" name="Graphic 5" descr="Badge Unfollow outline">
            <a:extLst>
              <a:ext uri="{FF2B5EF4-FFF2-40B4-BE49-F238E27FC236}">
                <a16:creationId xmlns:a16="http://schemas.microsoft.com/office/drawing/2014/main" id="{E8B94881-5266-DD16-8474-70FF1E2E9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4401" y="5823062"/>
            <a:ext cx="394448" cy="385483"/>
          </a:xfrm>
          <a:prstGeom prst="rect">
            <a:avLst/>
          </a:prstGeom>
        </p:spPr>
      </p:pic>
      <p:sp>
        <p:nvSpPr>
          <p:cNvPr id="11" name="TextBox 10">
            <a:extLst>
              <a:ext uri="{FF2B5EF4-FFF2-40B4-BE49-F238E27FC236}">
                <a16:creationId xmlns:a16="http://schemas.microsoft.com/office/drawing/2014/main" id="{BD2F89B1-DC6C-6AF8-5742-B6C8D46A706F}"/>
              </a:ext>
            </a:extLst>
          </p:cNvPr>
          <p:cNvSpPr txBox="1"/>
          <p:nvPr/>
        </p:nvSpPr>
        <p:spPr>
          <a:xfrm>
            <a:off x="2382818" y="5832243"/>
            <a:ext cx="86105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Amazon and Walmart have better pricing and more reliable shipping.</a:t>
            </a:r>
          </a:p>
        </p:txBody>
      </p:sp>
    </p:spTree>
    <p:extLst>
      <p:ext uri="{BB962C8B-B14F-4D97-AF65-F5344CB8AC3E}">
        <p14:creationId xmlns:p14="http://schemas.microsoft.com/office/powerpoint/2010/main" val="421055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D78D-6ADF-4759-A7DC-6A3118FFD298}"/>
              </a:ext>
            </a:extLst>
          </p:cNvPr>
          <p:cNvSpPr>
            <a:spLocks noGrp="1"/>
          </p:cNvSpPr>
          <p:nvPr>
            <p:ph type="title"/>
          </p:nvPr>
        </p:nvSpPr>
        <p:spPr>
          <a:xfrm>
            <a:off x="668481" y="568325"/>
            <a:ext cx="10855036" cy="1325563"/>
          </a:xfrm>
        </p:spPr>
        <p:txBody>
          <a:bodyPr vert="horz" lIns="91440" tIns="45720" rIns="91440" bIns="45720" rtlCol="0" anchor="ctr">
            <a:noAutofit/>
          </a:bodyPr>
          <a:lstStyle/>
          <a:p>
            <a:r>
              <a:rPr lang="en-US" sz="3200" b="1">
                <a:solidFill>
                  <a:schemeClr val="accent2"/>
                </a:solidFill>
                <a:latin typeface="TW Cen MT"/>
                <a:cs typeface="Arial"/>
              </a:rPr>
              <a:t>Revive the Alpha: Chewy’s customer-centric culture and product array won’t overcome logistic-savvy competition, inflation squeeze, and customer’s tech expectations.</a:t>
            </a:r>
            <a:endParaRPr lang="en-US" sz="3200">
              <a:solidFill>
                <a:schemeClr val="accent2"/>
              </a:solidFill>
              <a:latin typeface="TW Cen MT"/>
            </a:endParaRPr>
          </a:p>
        </p:txBody>
      </p:sp>
      <p:graphicFrame>
        <p:nvGraphicFramePr>
          <p:cNvPr id="7" name="Content Placeholder 2">
            <a:extLst>
              <a:ext uri="{FF2B5EF4-FFF2-40B4-BE49-F238E27FC236}">
                <a16:creationId xmlns:a16="http://schemas.microsoft.com/office/drawing/2014/main" id="{7D48BCE6-B132-1DDD-5C48-B8E778EEBA0A}"/>
              </a:ext>
            </a:extLst>
          </p:cNvPr>
          <p:cNvGraphicFramePr>
            <a:graphicFrameLocks noGrp="1"/>
          </p:cNvGraphicFramePr>
          <p:nvPr>
            <p:ph idx="1"/>
            <p:extLst>
              <p:ext uri="{D42A27DB-BD31-4B8C-83A1-F6EECF244321}">
                <p14:modId xmlns:p14="http://schemas.microsoft.com/office/powerpoint/2010/main" val="3601009212"/>
              </p:ext>
            </p:extLst>
          </p:nvPr>
        </p:nvGraphicFramePr>
        <p:xfrm>
          <a:off x="755744" y="1690688"/>
          <a:ext cx="10680511" cy="4508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4045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FAA581-7518-B288-C837-C4CF09C4DE31}"/>
              </a:ext>
            </a:extLst>
          </p:cNvPr>
          <p:cNvSpPr>
            <a:spLocks noGrp="1"/>
          </p:cNvSpPr>
          <p:nvPr>
            <p:ph type="title"/>
          </p:nvPr>
        </p:nvSpPr>
        <p:spPr>
          <a:xfrm>
            <a:off x="120284" y="2414935"/>
            <a:ext cx="4270801" cy="2736088"/>
          </a:xfrm>
        </p:spPr>
        <p:txBody>
          <a:bodyPr>
            <a:normAutofit fontScale="90000"/>
          </a:bodyPr>
          <a:lstStyle/>
          <a:p>
            <a:r>
              <a:rPr lang="en-US" sz="3200" b="1">
                <a:solidFill>
                  <a:schemeClr val="bg1"/>
                </a:solidFill>
                <a:ea typeface="+mj-lt"/>
                <a:cs typeface="+mj-lt"/>
              </a:rPr>
              <a:t>"Chewy will become the go-to destination for pet parents for a reliable, accessible and  comprehensive shopping experience" </a:t>
            </a:r>
            <a:endParaRPr lang="en-US" sz="3200">
              <a:solidFill>
                <a:schemeClr val="bg1"/>
              </a:solidFill>
              <a:ea typeface="+mj-lt"/>
              <a:cs typeface="+mj-lt"/>
            </a:endParaRPr>
          </a:p>
          <a:p>
            <a:endParaRPr lang="en-US">
              <a:solidFill>
                <a:schemeClr val="bg1"/>
              </a:solidFill>
            </a:endParaRPr>
          </a:p>
        </p:txBody>
      </p:sp>
      <p:sp>
        <p:nvSpPr>
          <p:cNvPr id="19" name="Rectangle: Rounded Corners 18">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TextBox 502">
            <a:extLst>
              <a:ext uri="{FF2B5EF4-FFF2-40B4-BE49-F238E27FC236}">
                <a16:creationId xmlns:a16="http://schemas.microsoft.com/office/drawing/2014/main" id="{8CA25466-372D-563A-CE10-05946C51A82D}"/>
              </a:ext>
            </a:extLst>
          </p:cNvPr>
          <p:cNvSpPr txBox="1"/>
          <p:nvPr/>
        </p:nvSpPr>
        <p:spPr>
          <a:xfrm>
            <a:off x="404327" y="4307633"/>
            <a:ext cx="38411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solidFill>
                <a:schemeClr val="bg1"/>
              </a:solidFill>
            </a:endParaRPr>
          </a:p>
        </p:txBody>
      </p:sp>
      <p:sp>
        <p:nvSpPr>
          <p:cNvPr id="517" name="TextBox 516">
            <a:extLst>
              <a:ext uri="{FF2B5EF4-FFF2-40B4-BE49-F238E27FC236}">
                <a16:creationId xmlns:a16="http://schemas.microsoft.com/office/drawing/2014/main" id="{4FB6B991-BD84-F2E1-E7AB-66EB1A459DE0}"/>
              </a:ext>
            </a:extLst>
          </p:cNvPr>
          <p:cNvSpPr txBox="1"/>
          <p:nvPr/>
        </p:nvSpPr>
        <p:spPr>
          <a:xfrm>
            <a:off x="623453" y="3721834"/>
            <a:ext cx="2267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b="1">
              <a:solidFill>
                <a:srgbClr val="FFFF00"/>
              </a:solidFill>
            </a:endParaRPr>
          </a:p>
        </p:txBody>
      </p:sp>
      <p:sp>
        <p:nvSpPr>
          <p:cNvPr id="809" name="Rectangle 808">
            <a:extLst>
              <a:ext uri="{FF2B5EF4-FFF2-40B4-BE49-F238E27FC236}">
                <a16:creationId xmlns:a16="http://schemas.microsoft.com/office/drawing/2014/main" id="{102917C7-46A8-3668-7AED-45A110EE3C2E}"/>
              </a:ext>
            </a:extLst>
          </p:cNvPr>
          <p:cNvSpPr/>
          <p:nvPr/>
        </p:nvSpPr>
        <p:spPr>
          <a:xfrm>
            <a:off x="4821972" y="1360520"/>
            <a:ext cx="2364783" cy="112738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Arial"/>
                <a:ea typeface="+mn-lt"/>
                <a:cs typeface="+mn-lt"/>
              </a:rPr>
              <a:t>To deepen relationships with customers</a:t>
            </a:r>
            <a:br>
              <a:rPr lang="en-US" sz="1400">
                <a:solidFill>
                  <a:srgbClr val="FFFFFF"/>
                </a:solidFill>
                <a:latin typeface="Arial"/>
                <a:ea typeface="+mn-lt"/>
                <a:cs typeface="+mn-lt"/>
              </a:rPr>
            </a:br>
            <a:br>
              <a:rPr lang="en-US" sz="1400">
                <a:latin typeface="Arial"/>
                <a:ea typeface="+mn-lt"/>
                <a:cs typeface="+mn-lt"/>
              </a:rPr>
            </a:br>
            <a:r>
              <a:rPr lang="en-US" sz="1400" b="1">
                <a:latin typeface="Arial"/>
                <a:cs typeface="Arial"/>
              </a:rPr>
              <a:t>Purpose:</a:t>
            </a:r>
            <a:r>
              <a:rPr lang="en-US" sz="1400">
                <a:latin typeface="Arial"/>
                <a:cs typeface="Arial"/>
              </a:rPr>
              <a:t> Retention</a:t>
            </a:r>
            <a:endParaRPr lang="en-US">
              <a:latin typeface="Avenir Next LT Pro"/>
              <a:cs typeface="Arial"/>
            </a:endParaRPr>
          </a:p>
        </p:txBody>
      </p:sp>
      <p:sp>
        <p:nvSpPr>
          <p:cNvPr id="812" name="Rectangle 811">
            <a:extLst>
              <a:ext uri="{FF2B5EF4-FFF2-40B4-BE49-F238E27FC236}">
                <a16:creationId xmlns:a16="http://schemas.microsoft.com/office/drawing/2014/main" id="{3EE043B6-0F93-E88A-452A-1EE5B1B1045C}"/>
              </a:ext>
            </a:extLst>
          </p:cNvPr>
          <p:cNvSpPr/>
          <p:nvPr/>
        </p:nvSpPr>
        <p:spPr>
          <a:xfrm>
            <a:off x="4840863" y="2834140"/>
            <a:ext cx="2396271" cy="147374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latin typeface="Arial"/>
              <a:ea typeface="+mn-lt"/>
              <a:cs typeface="Arial"/>
            </a:endParaRPr>
          </a:p>
          <a:p>
            <a:pPr algn="ctr"/>
            <a:r>
              <a:rPr lang="en-US" sz="1400">
                <a:latin typeface="Arial"/>
                <a:ea typeface="+mn-lt"/>
                <a:cs typeface="Arial"/>
              </a:rPr>
              <a:t>To empower users to get everything they need &amp; want for their pets easily.</a:t>
            </a:r>
            <a:br>
              <a:rPr lang="en-US" sz="1400">
                <a:latin typeface="Arial"/>
                <a:ea typeface="+mn-lt"/>
                <a:cs typeface="Arial"/>
              </a:rPr>
            </a:br>
            <a:endParaRPr lang="en-US" sz="1400">
              <a:latin typeface="Arial"/>
              <a:ea typeface="+mn-lt"/>
              <a:cs typeface="Arial"/>
            </a:endParaRPr>
          </a:p>
          <a:p>
            <a:pPr algn="ctr"/>
            <a:r>
              <a:rPr lang="en-US" sz="1400" b="1">
                <a:latin typeface="Arial"/>
                <a:ea typeface="+mn-lt"/>
                <a:cs typeface="Arial"/>
              </a:rPr>
              <a:t>Purpose:</a:t>
            </a:r>
            <a:r>
              <a:rPr lang="en-US" sz="1400">
                <a:latin typeface="Arial"/>
                <a:ea typeface="+mn-lt"/>
                <a:cs typeface="Arial"/>
              </a:rPr>
              <a:t> Engagement</a:t>
            </a:r>
            <a:endParaRPr lang="en-US"/>
          </a:p>
          <a:p>
            <a:pPr algn="ctr"/>
            <a:endParaRPr lang="en-US" sz="1400">
              <a:latin typeface="Arial"/>
              <a:cs typeface="Arial"/>
            </a:endParaRPr>
          </a:p>
        </p:txBody>
      </p:sp>
      <p:sp>
        <p:nvSpPr>
          <p:cNvPr id="819" name="Rectangle 818">
            <a:extLst>
              <a:ext uri="{FF2B5EF4-FFF2-40B4-BE49-F238E27FC236}">
                <a16:creationId xmlns:a16="http://schemas.microsoft.com/office/drawing/2014/main" id="{DD90B1B1-7210-AA41-1111-8E509AF358D2}"/>
              </a:ext>
            </a:extLst>
          </p:cNvPr>
          <p:cNvSpPr/>
          <p:nvPr/>
        </p:nvSpPr>
        <p:spPr>
          <a:xfrm>
            <a:off x="4891242" y="4805263"/>
            <a:ext cx="2295511" cy="9258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rgbClr val="FFFFFF"/>
              </a:solidFill>
              <a:latin typeface="Arial"/>
              <a:ea typeface="+mn-lt"/>
              <a:cs typeface="+mn-lt"/>
            </a:endParaRPr>
          </a:p>
          <a:p>
            <a:pPr algn="ctr"/>
            <a:r>
              <a:rPr lang="en-US" sz="1400">
                <a:solidFill>
                  <a:srgbClr val="FFFFFF"/>
                </a:solidFill>
                <a:latin typeface="Arial"/>
                <a:ea typeface="+mn-lt"/>
                <a:cs typeface="+mn-lt"/>
              </a:rPr>
              <a:t>To welcome more pet parents</a:t>
            </a:r>
            <a:endParaRPr lang="en-US" sz="1400">
              <a:solidFill>
                <a:srgbClr val="FFFFFF"/>
              </a:solidFill>
              <a:latin typeface="Arial"/>
              <a:ea typeface="+mn-lt"/>
              <a:cs typeface="Arial"/>
            </a:endParaRPr>
          </a:p>
          <a:p>
            <a:pPr algn="ctr"/>
            <a:endParaRPr lang="en-US" sz="1400">
              <a:latin typeface="Arial"/>
              <a:cs typeface="Arial"/>
            </a:endParaRPr>
          </a:p>
          <a:p>
            <a:pPr algn="ctr"/>
            <a:r>
              <a:rPr lang="en-US" sz="1400" b="1">
                <a:latin typeface="Arial"/>
                <a:cs typeface="Arial"/>
              </a:rPr>
              <a:t>Purpose</a:t>
            </a:r>
            <a:r>
              <a:rPr lang="en-US" sz="1400">
                <a:latin typeface="Arial"/>
                <a:cs typeface="Arial"/>
              </a:rPr>
              <a:t>: Acquisition</a:t>
            </a:r>
          </a:p>
          <a:p>
            <a:pPr algn="ctr"/>
            <a:endParaRPr lang="en-US" sz="1400">
              <a:latin typeface="Arial"/>
              <a:cs typeface="Arial"/>
            </a:endParaRPr>
          </a:p>
        </p:txBody>
      </p:sp>
      <p:sp>
        <p:nvSpPr>
          <p:cNvPr id="821" name="Rectangle: Rounded Corners 820">
            <a:extLst>
              <a:ext uri="{FF2B5EF4-FFF2-40B4-BE49-F238E27FC236}">
                <a16:creationId xmlns:a16="http://schemas.microsoft.com/office/drawing/2014/main" id="{11A34E61-95A5-DEE7-27A7-4FB3701F8812}"/>
              </a:ext>
            </a:extLst>
          </p:cNvPr>
          <p:cNvSpPr/>
          <p:nvPr/>
        </p:nvSpPr>
        <p:spPr>
          <a:xfrm>
            <a:off x="7588511" y="1253206"/>
            <a:ext cx="1505106" cy="134767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 </a:t>
            </a:r>
            <a:r>
              <a:rPr lang="en-US" sz="1400">
                <a:latin typeface="Arial"/>
                <a:ea typeface="+mn-lt"/>
                <a:cs typeface="Arial"/>
              </a:rPr>
              <a:t>Increase net spend per active customer by 5% by EOQ</a:t>
            </a:r>
            <a:endParaRPr lang="en-US" sz="1400">
              <a:latin typeface="Arial"/>
              <a:cs typeface="Arial"/>
            </a:endParaRPr>
          </a:p>
        </p:txBody>
      </p:sp>
      <p:sp>
        <p:nvSpPr>
          <p:cNvPr id="822" name="Rectangle: Rounded Corners 821">
            <a:extLst>
              <a:ext uri="{FF2B5EF4-FFF2-40B4-BE49-F238E27FC236}">
                <a16:creationId xmlns:a16="http://schemas.microsoft.com/office/drawing/2014/main" id="{30A8C311-098A-A6DC-047A-70AA0D0CAE77}"/>
              </a:ext>
            </a:extLst>
          </p:cNvPr>
          <p:cNvSpPr/>
          <p:nvPr/>
        </p:nvSpPr>
        <p:spPr>
          <a:xfrm>
            <a:off x="9465171" y="1253204"/>
            <a:ext cx="1523999" cy="134767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ea typeface="+mn-lt"/>
                <a:cs typeface="+mn-lt"/>
              </a:rPr>
              <a:t>Increase auto-ship sales by 2% QOQ</a:t>
            </a:r>
            <a:endParaRPr lang="en-US" sz="1400">
              <a:latin typeface="Arial"/>
              <a:cs typeface="Arial"/>
            </a:endParaRPr>
          </a:p>
        </p:txBody>
      </p:sp>
      <p:sp>
        <p:nvSpPr>
          <p:cNvPr id="823" name="Rectangle: Rounded Corners 822">
            <a:extLst>
              <a:ext uri="{FF2B5EF4-FFF2-40B4-BE49-F238E27FC236}">
                <a16:creationId xmlns:a16="http://schemas.microsoft.com/office/drawing/2014/main" id="{BB8919FF-274D-DA1A-2D55-32AE40AD4746}"/>
              </a:ext>
            </a:extLst>
          </p:cNvPr>
          <p:cNvSpPr/>
          <p:nvPr/>
        </p:nvSpPr>
        <p:spPr>
          <a:xfrm>
            <a:off x="7594808" y="2903155"/>
            <a:ext cx="1492511" cy="1341373"/>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cs typeface="Arial"/>
              </a:rPr>
              <a:t>Decrease the bounce rate by 15% by EOQ </a:t>
            </a:r>
          </a:p>
        </p:txBody>
      </p:sp>
      <p:sp>
        <p:nvSpPr>
          <p:cNvPr id="824" name="Rectangle: Rounded Corners 823">
            <a:extLst>
              <a:ext uri="{FF2B5EF4-FFF2-40B4-BE49-F238E27FC236}">
                <a16:creationId xmlns:a16="http://schemas.microsoft.com/office/drawing/2014/main" id="{D51F0575-2E43-D5F3-7218-FBBED9FFBCFF}"/>
              </a:ext>
            </a:extLst>
          </p:cNvPr>
          <p:cNvSpPr/>
          <p:nvPr/>
        </p:nvSpPr>
        <p:spPr>
          <a:xfrm>
            <a:off x="9465168" y="2903153"/>
            <a:ext cx="1568083" cy="134137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cs typeface="Arial"/>
              </a:rPr>
              <a:t>Maintain  Average warehouse cap/warehouse by at least 93% YoY.</a:t>
            </a:r>
          </a:p>
        </p:txBody>
      </p:sp>
      <p:sp>
        <p:nvSpPr>
          <p:cNvPr id="825" name="Rectangle: Rounded Corners 824">
            <a:extLst>
              <a:ext uri="{FF2B5EF4-FFF2-40B4-BE49-F238E27FC236}">
                <a16:creationId xmlns:a16="http://schemas.microsoft.com/office/drawing/2014/main" id="{B06AD640-6D0B-8F2D-813E-75EAF11983A1}"/>
              </a:ext>
            </a:extLst>
          </p:cNvPr>
          <p:cNvSpPr/>
          <p:nvPr/>
        </p:nvSpPr>
        <p:spPr>
          <a:xfrm>
            <a:off x="7594807" y="4767219"/>
            <a:ext cx="1511404" cy="1366563"/>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cs typeface="Arial"/>
              </a:rPr>
              <a:t>Have 20% more first-time orders by end of FY23</a:t>
            </a:r>
          </a:p>
        </p:txBody>
      </p:sp>
      <p:sp>
        <p:nvSpPr>
          <p:cNvPr id="826" name="Rectangle: Rounded Corners 825">
            <a:extLst>
              <a:ext uri="{FF2B5EF4-FFF2-40B4-BE49-F238E27FC236}">
                <a16:creationId xmlns:a16="http://schemas.microsoft.com/office/drawing/2014/main" id="{CA8071CF-25F1-FA3A-3143-2D6C94EF04FD}"/>
              </a:ext>
            </a:extLst>
          </p:cNvPr>
          <p:cNvSpPr/>
          <p:nvPr/>
        </p:nvSpPr>
        <p:spPr>
          <a:xfrm>
            <a:off x="9465171" y="4773516"/>
            <a:ext cx="1574378" cy="1360266"/>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cs typeface="Arial"/>
              </a:rPr>
              <a:t>Have 5% more first-time auto-ship signups QOQ</a:t>
            </a:r>
          </a:p>
        </p:txBody>
      </p:sp>
      <p:sp>
        <p:nvSpPr>
          <p:cNvPr id="3" name="TextBox 2">
            <a:extLst>
              <a:ext uri="{FF2B5EF4-FFF2-40B4-BE49-F238E27FC236}">
                <a16:creationId xmlns:a16="http://schemas.microsoft.com/office/drawing/2014/main" id="{8DCFF2E9-2DB2-3908-7A8F-A7E0984EE93E}"/>
              </a:ext>
            </a:extLst>
          </p:cNvPr>
          <p:cNvSpPr txBox="1"/>
          <p:nvPr/>
        </p:nvSpPr>
        <p:spPr>
          <a:xfrm>
            <a:off x="4949851" y="539281"/>
            <a:ext cx="24435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Steps we take: Objective</a:t>
            </a:r>
          </a:p>
        </p:txBody>
      </p:sp>
      <p:sp>
        <p:nvSpPr>
          <p:cNvPr id="4" name="TextBox 3">
            <a:extLst>
              <a:ext uri="{FF2B5EF4-FFF2-40B4-BE49-F238E27FC236}">
                <a16:creationId xmlns:a16="http://schemas.microsoft.com/office/drawing/2014/main" id="{A26C197C-1752-DBAB-B3C7-3CD453970F1A}"/>
              </a:ext>
            </a:extLst>
          </p:cNvPr>
          <p:cNvSpPr txBox="1"/>
          <p:nvPr/>
        </p:nvSpPr>
        <p:spPr>
          <a:xfrm>
            <a:off x="7944209" y="501496"/>
            <a:ext cx="35384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Measuring our milestones:</a:t>
            </a:r>
            <a:br>
              <a:rPr lang="en-US" b="1"/>
            </a:br>
            <a:r>
              <a:rPr lang="en-US" b="1"/>
              <a:t>Key Results</a:t>
            </a:r>
          </a:p>
        </p:txBody>
      </p:sp>
    </p:spTree>
    <p:extLst>
      <p:ext uri="{BB962C8B-B14F-4D97-AF65-F5344CB8AC3E}">
        <p14:creationId xmlns:p14="http://schemas.microsoft.com/office/powerpoint/2010/main" val="25186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AB7687-E42E-7321-926A-9558599D2598}"/>
              </a:ext>
            </a:extLst>
          </p:cNvPr>
          <p:cNvSpPr>
            <a:spLocks noGrp="1"/>
          </p:cNvSpPr>
          <p:nvPr>
            <p:ph type="title"/>
          </p:nvPr>
        </p:nvSpPr>
        <p:spPr>
          <a:xfrm>
            <a:off x="647700" y="256268"/>
            <a:ext cx="6258528" cy="1407431"/>
          </a:xfrm>
        </p:spPr>
        <p:txBody>
          <a:bodyPr>
            <a:normAutofit/>
          </a:bodyPr>
          <a:lstStyle/>
          <a:p>
            <a:r>
              <a:rPr lang="en-US" sz="2800">
                <a:solidFill>
                  <a:schemeClr val="accent2"/>
                </a:solidFill>
                <a:ea typeface="+mj-lt"/>
                <a:cs typeface="+mj-lt"/>
              </a:rPr>
              <a:t>Revamping Logistics and Usability: A Strategic Pivot to Propel </a:t>
            </a:r>
            <a:r>
              <a:rPr lang="en-US" sz="2800" err="1">
                <a:solidFill>
                  <a:schemeClr val="accent2"/>
                </a:solidFill>
                <a:ea typeface="+mj-lt"/>
                <a:cs typeface="+mj-lt"/>
              </a:rPr>
              <a:t>Chewy's</a:t>
            </a:r>
            <a:r>
              <a:rPr lang="en-US" sz="2800">
                <a:solidFill>
                  <a:schemeClr val="accent2"/>
                </a:solidFill>
                <a:ea typeface="+mj-lt"/>
                <a:cs typeface="+mj-lt"/>
              </a:rPr>
              <a:t> Market Position</a:t>
            </a:r>
            <a:endParaRPr lang="en-US" sz="2800">
              <a:solidFill>
                <a:schemeClr val="accent2"/>
              </a:solidFill>
            </a:endParaRPr>
          </a:p>
        </p:txBody>
      </p:sp>
      <p:sp>
        <p:nvSpPr>
          <p:cNvPr id="3" name="Content Placeholder 2">
            <a:extLst>
              <a:ext uri="{FF2B5EF4-FFF2-40B4-BE49-F238E27FC236}">
                <a16:creationId xmlns:a16="http://schemas.microsoft.com/office/drawing/2014/main" id="{4101712D-2BBD-6DE7-A19B-98BC60B9AD28}"/>
              </a:ext>
            </a:extLst>
          </p:cNvPr>
          <p:cNvSpPr>
            <a:spLocks noGrp="1"/>
          </p:cNvSpPr>
          <p:nvPr>
            <p:ph idx="1"/>
          </p:nvPr>
        </p:nvSpPr>
        <p:spPr>
          <a:xfrm>
            <a:off x="272430" y="1832429"/>
            <a:ext cx="5917463" cy="3847874"/>
          </a:xfrm>
        </p:spPr>
        <p:txBody>
          <a:bodyPr vert="horz" lIns="91440" tIns="45720" rIns="91440" bIns="45720" rtlCol="0" anchor="t">
            <a:normAutofit/>
          </a:bodyPr>
          <a:lstStyle/>
          <a:p>
            <a:pPr marL="0" indent="0">
              <a:buNone/>
            </a:pPr>
            <a:r>
              <a:rPr lang="en-US" sz="2200" dirty="0">
                <a:ea typeface="+mn-lt"/>
                <a:cs typeface="+mn-lt"/>
              </a:rPr>
              <a:t>Identified supply chain and usability as the core aspects to improve on. </a:t>
            </a:r>
            <a:br>
              <a:rPr lang="en-US" sz="2200" dirty="0">
                <a:ea typeface="+mn-lt"/>
                <a:cs typeface="+mn-lt"/>
              </a:rPr>
            </a:br>
            <a:endParaRPr lang="en-US" sz="2200">
              <a:ea typeface="+mn-lt"/>
              <a:cs typeface="+mn-lt"/>
            </a:endParaRPr>
          </a:p>
          <a:p>
            <a:pPr marL="0" indent="0">
              <a:buNone/>
            </a:pPr>
            <a:br>
              <a:rPr lang="en-US" sz="2000" dirty="0">
                <a:ea typeface="+mn-lt"/>
                <a:cs typeface="+mn-lt"/>
              </a:rPr>
            </a:br>
            <a:r>
              <a:rPr lang="en-US" sz="2000" dirty="0">
                <a:ea typeface="+mn-lt"/>
                <a:cs typeface="+mn-lt"/>
              </a:rPr>
              <a:t>This aims to solidify its position as the ultimate haven for every pet parent's needs. This strategy is expected to foster greater customer loyalty, increased market share, and drive sustained growth in the fiercely competitive pet supplies market.</a:t>
            </a:r>
          </a:p>
        </p:txBody>
      </p:sp>
      <p:pic>
        <p:nvPicPr>
          <p:cNvPr id="5" name="Picture 4" descr="3D Hologram from iPad">
            <a:extLst>
              <a:ext uri="{FF2B5EF4-FFF2-40B4-BE49-F238E27FC236}">
                <a16:creationId xmlns:a16="http://schemas.microsoft.com/office/drawing/2014/main" id="{A52FD4AB-E508-FE5C-2E9C-2C4ABB117C07}"/>
              </a:ext>
            </a:extLst>
          </p:cNvPr>
          <p:cNvPicPr>
            <a:picLocks noChangeAspect="1"/>
          </p:cNvPicPr>
          <p:nvPr/>
        </p:nvPicPr>
        <p:blipFill rotWithShape="1">
          <a:blip r:embed="rId3"/>
          <a:srcRect l="10972" r="22181"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28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579796-E887-2D68-A345-2646C3A94298}"/>
              </a:ext>
            </a:extLst>
          </p:cNvPr>
          <p:cNvSpPr>
            <a:spLocks noGrp="1"/>
          </p:cNvSpPr>
          <p:nvPr>
            <p:ph type="title"/>
          </p:nvPr>
        </p:nvSpPr>
        <p:spPr>
          <a:xfrm>
            <a:off x="5806797" y="246485"/>
            <a:ext cx="5975234" cy="1325563"/>
          </a:xfrm>
        </p:spPr>
        <p:txBody>
          <a:bodyPr>
            <a:normAutofit/>
          </a:bodyPr>
          <a:lstStyle/>
          <a:p>
            <a:r>
              <a:rPr lang="en-US" sz="3200">
                <a:ea typeface="+mj-lt"/>
                <a:cs typeface="+mj-lt"/>
              </a:rPr>
              <a:t>Chewy Thrives Over Logistics-centric Competition </a:t>
            </a:r>
            <a:endParaRPr lang="en-US" sz="3200"/>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ackages on conveyor belt">
            <a:extLst>
              <a:ext uri="{FF2B5EF4-FFF2-40B4-BE49-F238E27FC236}">
                <a16:creationId xmlns:a16="http://schemas.microsoft.com/office/drawing/2014/main" id="{79EB5F0A-D40C-F9BE-1F8C-22D42DD865FC}"/>
              </a:ext>
            </a:extLst>
          </p:cNvPr>
          <p:cNvPicPr>
            <a:picLocks noChangeAspect="1"/>
          </p:cNvPicPr>
          <p:nvPr/>
        </p:nvPicPr>
        <p:blipFill rotWithShape="1">
          <a:blip r:embed="rId3"/>
          <a:srcRect l="10023" r="42786" b="-3"/>
          <a:stretch/>
        </p:blipFill>
        <p:spPr>
          <a:xfrm>
            <a:off x="1089171" y="511293"/>
            <a:ext cx="4005402"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F5776B4-E6B9-D401-FAEE-F6073BFFB2A9}"/>
              </a:ext>
            </a:extLst>
          </p:cNvPr>
          <p:cNvSpPr>
            <a:spLocks noGrp="1"/>
          </p:cNvSpPr>
          <p:nvPr>
            <p:ph idx="1"/>
          </p:nvPr>
        </p:nvSpPr>
        <p:spPr>
          <a:xfrm>
            <a:off x="5655655" y="1531022"/>
            <a:ext cx="5604067" cy="5602520"/>
          </a:xfrm>
        </p:spPr>
        <p:txBody>
          <a:bodyPr vert="horz" lIns="91440" tIns="45720" rIns="91440" bIns="45720" rtlCol="0" anchor="t">
            <a:normAutofit/>
          </a:bodyPr>
          <a:lstStyle/>
          <a:p>
            <a:pPr>
              <a:lnSpc>
                <a:spcPct val="120000"/>
              </a:lnSpc>
              <a:spcBef>
                <a:spcPts val="0"/>
              </a:spcBef>
              <a:spcAft>
                <a:spcPts val="600"/>
              </a:spcAft>
            </a:pPr>
            <a:r>
              <a:rPr lang="en-US" sz="1800">
                <a:latin typeface="Avenir Next LT Pro"/>
                <a:ea typeface="+mn-lt"/>
                <a:cs typeface="+mn-lt"/>
              </a:rPr>
              <a:t>Chewy is set to undertake a robust expansion of its supply chain prowess, utilizing  automation within its fulfillment centers to establish cutting-edge warehouse management systems.</a:t>
            </a:r>
            <a:endParaRPr lang="en-US" sz="1800">
              <a:latin typeface="Avenir Next LT Pro"/>
              <a:cs typeface="Arial"/>
            </a:endParaRPr>
          </a:p>
          <a:p>
            <a:pPr>
              <a:lnSpc>
                <a:spcPct val="120000"/>
              </a:lnSpc>
              <a:spcBef>
                <a:spcPts val="0"/>
              </a:spcBef>
              <a:spcAft>
                <a:spcPts val="600"/>
              </a:spcAft>
            </a:pPr>
            <a:endParaRPr lang="en-US" sz="1800">
              <a:latin typeface="Avenir Next LT Pro"/>
              <a:ea typeface="+mn-lt"/>
              <a:cs typeface="+mn-lt"/>
            </a:endParaRPr>
          </a:p>
          <a:p>
            <a:pPr>
              <a:lnSpc>
                <a:spcPct val="120000"/>
              </a:lnSpc>
            </a:pPr>
            <a:r>
              <a:rPr lang="en-US" sz="1800">
                <a:latin typeface="Avenir Next LT Pro"/>
                <a:ea typeface="+mn-lt"/>
                <a:cs typeface="+mn-lt"/>
              </a:rPr>
              <a:t>Compete against the delivery windows of behemoths like Amazon and Walmart, minimizing the threat of customer migration and bolstering customer retention.</a:t>
            </a:r>
            <a:endParaRPr lang="en-US" sz="1800">
              <a:latin typeface="Avenir Next LT Pro"/>
              <a:cs typeface="Times New Roman"/>
            </a:endParaRPr>
          </a:p>
          <a:p>
            <a:pPr>
              <a:lnSpc>
                <a:spcPct val="120000"/>
              </a:lnSpc>
            </a:pPr>
            <a:endParaRPr lang="en-US" sz="1800">
              <a:latin typeface="Avenir Next LT Pro"/>
              <a:ea typeface="+mn-lt"/>
              <a:cs typeface="+mn-lt"/>
            </a:endParaRPr>
          </a:p>
          <a:p>
            <a:pPr>
              <a:lnSpc>
                <a:spcPct val="120000"/>
              </a:lnSpc>
              <a:spcBef>
                <a:spcPts val="0"/>
              </a:spcBef>
              <a:spcAft>
                <a:spcPts val="600"/>
              </a:spcAft>
            </a:pPr>
            <a:r>
              <a:rPr lang="en-US" sz="1800">
                <a:latin typeface="Avenir Next LT Pro"/>
                <a:ea typeface="+mn-lt"/>
                <a:cs typeface="+mn-lt"/>
              </a:rPr>
              <a:t>Maintain competitive pricing and direct more funds towards customer acquisition and growth.</a:t>
            </a:r>
            <a:br>
              <a:rPr lang="en-US" sz="1800">
                <a:latin typeface="Avenir Next LT Pro"/>
                <a:cs typeface="Arial"/>
              </a:rPr>
            </a:br>
            <a:endParaRPr lang="en-US" sz="1800">
              <a:latin typeface="Avenir Next LT Pro"/>
              <a:cs typeface="Arial"/>
            </a:endParaRPr>
          </a:p>
          <a:p>
            <a:pPr marL="0" indent="0">
              <a:spcBef>
                <a:spcPts val="0"/>
              </a:spcBef>
              <a:spcAft>
                <a:spcPts val="600"/>
              </a:spcAft>
              <a:buNone/>
            </a:pPr>
            <a:br>
              <a:rPr lang="en-US" sz="1700">
                <a:latin typeface="Arial"/>
                <a:cs typeface="Arial"/>
              </a:rPr>
            </a:br>
            <a:endParaRPr lang="en-US" sz="1700">
              <a:latin typeface="Arial"/>
              <a:cs typeface="Arial"/>
            </a:endParaRPr>
          </a:p>
          <a:p>
            <a:pPr>
              <a:spcBef>
                <a:spcPts val="0"/>
              </a:spcBef>
              <a:spcAft>
                <a:spcPts val="600"/>
              </a:spcAft>
            </a:pPr>
            <a:endParaRPr lang="en-US" sz="1700">
              <a:latin typeface="Arial"/>
              <a:cs typeface="Arial"/>
            </a:endParaRPr>
          </a:p>
        </p:txBody>
      </p:sp>
      <p:sp>
        <p:nvSpPr>
          <p:cNvPr id="4" name="TextBox 3">
            <a:extLst>
              <a:ext uri="{FF2B5EF4-FFF2-40B4-BE49-F238E27FC236}">
                <a16:creationId xmlns:a16="http://schemas.microsoft.com/office/drawing/2014/main" id="{67729279-7E35-6603-0B8D-F95656DE096E}"/>
              </a:ext>
            </a:extLst>
          </p:cNvPr>
          <p:cNvSpPr txBox="1"/>
          <p:nvPr/>
        </p:nvSpPr>
        <p:spPr>
          <a:xfrm>
            <a:off x="13111438" y="306059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525618115"/>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ShapesVTI</vt:lpstr>
      <vt:lpstr>Unleashing Pet Parent Delight</vt:lpstr>
      <vt:lpstr>Best in Show: Chewy, a trusted destination for pet parents everywhere</vt:lpstr>
      <vt:lpstr>A Look Into Chewy’s Community of Devoted Pet Parents</vt:lpstr>
      <vt:lpstr>Chewy Empowers Pet Parents with Peace of Mind and More Bonding Time With Their Fur-Babies</vt:lpstr>
      <vt:lpstr>Pet Parents Want to Bond with Their Fur-Babies... But Less So With Chewy</vt:lpstr>
      <vt:lpstr>Revive the Alpha: Chewy’s customer-centric culture and product array won’t overcome logistic-savvy competition, inflation squeeze, and customer’s tech expectations.</vt:lpstr>
      <vt:lpstr>"Chewy will become the go-to destination for pet parents for a reliable, accessible and  comprehensive shopping experience"  </vt:lpstr>
      <vt:lpstr>Revamping Logistics and Usability: A Strategic Pivot to Propel Chewy's Market Position</vt:lpstr>
      <vt:lpstr>Chewy Thrives Over Logistics-centric Competition </vt:lpstr>
      <vt:lpstr>Pet-parents spend less time on shopping, more time with pets</vt:lpstr>
      <vt:lpstr>In order to propel Chewy’s transformative impact on pet care, necessary opportunities identified require a large budget of $100 M. </vt:lpstr>
      <vt:lpstr>In order to propel Chewy’s transformative impact on pet care, necessary opportunities identified require a large budget of $100 M. </vt:lpstr>
      <vt:lpstr>Roadmap Prioritizes Customer Retention, Engagement, and Acquisition to Boost Chewy's relationship with its new and active customers.</vt:lpstr>
      <vt:lpstr>Roadmap Prioritizes Customer Retention, Engagement, and Acquisition to Boost Chewy's relationship with its new and active customers.</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Iwata</dc:creator>
  <cp:lastModifiedBy>Sruti S</cp:lastModifiedBy>
  <cp:revision>10</cp:revision>
  <dcterms:created xsi:type="dcterms:W3CDTF">2023-05-25T22:02:28Z</dcterms:created>
  <dcterms:modified xsi:type="dcterms:W3CDTF">2024-09-18T21:33:48Z</dcterms:modified>
</cp:coreProperties>
</file>